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95" r:id="rId2"/>
  </p:sldMasterIdLst>
  <p:notesMasterIdLst>
    <p:notesMasterId r:id="rId45"/>
  </p:notesMasterIdLst>
  <p:handoutMasterIdLst>
    <p:handoutMasterId r:id="rId46"/>
  </p:handoutMasterIdLst>
  <p:sldIdLst>
    <p:sldId id="258" r:id="rId3"/>
    <p:sldId id="279" r:id="rId4"/>
    <p:sldId id="275" r:id="rId5"/>
    <p:sldId id="289" r:id="rId6"/>
    <p:sldId id="288" r:id="rId7"/>
    <p:sldId id="298" r:id="rId8"/>
    <p:sldId id="259" r:id="rId9"/>
    <p:sldId id="276" r:id="rId10"/>
    <p:sldId id="261" r:id="rId11"/>
    <p:sldId id="262" r:id="rId12"/>
    <p:sldId id="263" r:id="rId13"/>
    <p:sldId id="260" r:id="rId14"/>
    <p:sldId id="290" r:id="rId15"/>
    <p:sldId id="264" r:id="rId16"/>
    <p:sldId id="280" r:id="rId17"/>
    <p:sldId id="291" r:id="rId18"/>
    <p:sldId id="281" r:id="rId19"/>
    <p:sldId id="282" r:id="rId20"/>
    <p:sldId id="268" r:id="rId21"/>
    <p:sldId id="265" r:id="rId22"/>
    <p:sldId id="292" r:id="rId23"/>
    <p:sldId id="266" r:id="rId24"/>
    <p:sldId id="287" r:id="rId25"/>
    <p:sldId id="286" r:id="rId26"/>
    <p:sldId id="293" r:id="rId27"/>
    <p:sldId id="267" r:id="rId28"/>
    <p:sldId id="285" r:id="rId29"/>
    <p:sldId id="277" r:id="rId30"/>
    <p:sldId id="278" r:id="rId31"/>
    <p:sldId id="299" r:id="rId32"/>
    <p:sldId id="294" r:id="rId33"/>
    <p:sldId id="269" r:id="rId34"/>
    <p:sldId id="270" r:id="rId35"/>
    <p:sldId id="295" r:id="rId36"/>
    <p:sldId id="274" r:id="rId37"/>
    <p:sldId id="271" r:id="rId38"/>
    <p:sldId id="297" r:id="rId39"/>
    <p:sldId id="272" r:id="rId40"/>
    <p:sldId id="296" r:id="rId41"/>
    <p:sldId id="283" r:id="rId42"/>
    <p:sldId id="273" r:id="rId43"/>
    <p:sldId id="28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E2FEDF3-671C-4CD8-BCCC-DC9524AAD6BA}">
          <p14:sldIdLst>
            <p14:sldId id="258"/>
            <p14:sldId id="279"/>
          </p14:sldIdLst>
        </p14:section>
        <p14:section name="Abschnitt ohne Titel" id="{A57CE36D-3E72-4D1D-B562-E2C8A257ED64}">
          <p14:sldIdLst>
            <p14:sldId id="275"/>
            <p14:sldId id="289"/>
            <p14:sldId id="288"/>
            <p14:sldId id="298"/>
            <p14:sldId id="259"/>
            <p14:sldId id="276"/>
            <p14:sldId id="261"/>
            <p14:sldId id="262"/>
            <p14:sldId id="263"/>
            <p14:sldId id="260"/>
            <p14:sldId id="290"/>
            <p14:sldId id="264"/>
            <p14:sldId id="280"/>
            <p14:sldId id="291"/>
            <p14:sldId id="281"/>
            <p14:sldId id="282"/>
            <p14:sldId id="268"/>
            <p14:sldId id="265"/>
            <p14:sldId id="292"/>
            <p14:sldId id="266"/>
            <p14:sldId id="287"/>
            <p14:sldId id="286"/>
            <p14:sldId id="293"/>
            <p14:sldId id="267"/>
            <p14:sldId id="285"/>
            <p14:sldId id="277"/>
            <p14:sldId id="278"/>
            <p14:sldId id="299"/>
            <p14:sldId id="294"/>
            <p14:sldId id="269"/>
            <p14:sldId id="270"/>
            <p14:sldId id="295"/>
            <p14:sldId id="274"/>
            <p14:sldId id="271"/>
            <p14:sldId id="297"/>
            <p14:sldId id="272"/>
            <p14:sldId id="296"/>
            <p14:sldId id="283"/>
            <p14:sldId id="273"/>
            <p14:sldId id="2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6" autoAdjust="0"/>
    <p:restoredTop sz="86634" autoAdjust="0"/>
  </p:normalViewPr>
  <p:slideViewPr>
    <p:cSldViewPr snapToGrid="0">
      <p:cViewPr varScale="1">
        <p:scale>
          <a:sx n="94" d="100"/>
          <a:sy n="94" d="100"/>
        </p:scale>
        <p:origin x="786" y="78"/>
      </p:cViewPr>
      <p:guideLst>
        <p:guide orient="horz" pos="2160"/>
        <p:guide pos="3840"/>
      </p:guideLst>
    </p:cSldViewPr>
  </p:slideViewPr>
  <p:outlineViewPr>
    <p:cViewPr>
      <p:scale>
        <a:sx n="33" d="100"/>
        <a:sy n="33" d="100"/>
      </p:scale>
      <p:origin x="0" y="-31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3" d="2"/>
        <a:sy n="3" d="2"/>
      </p:scale>
      <p:origin x="0" y="0"/>
    </p:cViewPr>
  </p:notesTextViewPr>
  <p:notesViewPr>
    <p:cSldViewPr snapToGrid="0">
      <p:cViewPr varScale="1">
        <p:scale>
          <a:sx n="73" d="100"/>
          <a:sy n="73" d="100"/>
        </p:scale>
        <p:origin x="1938" y="2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8.xml"/><Relationship Id="rId18" Type="http://schemas.openxmlformats.org/officeDocument/2006/relationships/slide" Target="slides/slide24.xml"/><Relationship Id="rId26" Type="http://schemas.openxmlformats.org/officeDocument/2006/relationships/slide" Target="slides/slide35.xml"/><Relationship Id="rId3" Type="http://schemas.openxmlformats.org/officeDocument/2006/relationships/slide" Target="slides/slide3.xml"/><Relationship Id="rId21" Type="http://schemas.openxmlformats.org/officeDocument/2006/relationships/slide" Target="slides/slide28.xml"/><Relationship Id="rId7" Type="http://schemas.openxmlformats.org/officeDocument/2006/relationships/slide" Target="slides/slide10.xml"/><Relationship Id="rId12" Type="http://schemas.openxmlformats.org/officeDocument/2006/relationships/slide" Target="slides/slide17.xml"/><Relationship Id="rId17" Type="http://schemas.openxmlformats.org/officeDocument/2006/relationships/slide" Target="slides/slide23.xml"/><Relationship Id="rId25" Type="http://schemas.openxmlformats.org/officeDocument/2006/relationships/slide" Target="slides/slide33.xml"/><Relationship Id="rId2" Type="http://schemas.openxmlformats.org/officeDocument/2006/relationships/slide" Target="slides/slide2.xml"/><Relationship Id="rId16" Type="http://schemas.openxmlformats.org/officeDocument/2006/relationships/slide" Target="slides/slide22.xml"/><Relationship Id="rId20" Type="http://schemas.openxmlformats.org/officeDocument/2006/relationships/slide" Target="slides/slide27.xml"/><Relationship Id="rId29" Type="http://schemas.openxmlformats.org/officeDocument/2006/relationships/slide" Target="slides/slide40.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5.xml"/><Relationship Id="rId24" Type="http://schemas.openxmlformats.org/officeDocument/2006/relationships/slide" Target="slides/slide32.xml"/><Relationship Id="rId5" Type="http://schemas.openxmlformats.org/officeDocument/2006/relationships/slide" Target="slides/slide8.xml"/><Relationship Id="rId15" Type="http://schemas.openxmlformats.org/officeDocument/2006/relationships/slide" Target="slides/slide20.xml"/><Relationship Id="rId23" Type="http://schemas.openxmlformats.org/officeDocument/2006/relationships/slide" Target="slides/slide30.xml"/><Relationship Id="rId28" Type="http://schemas.openxmlformats.org/officeDocument/2006/relationships/slide" Target="slides/slide38.xml"/><Relationship Id="rId10" Type="http://schemas.openxmlformats.org/officeDocument/2006/relationships/slide" Target="slides/slide14.xml"/><Relationship Id="rId19" Type="http://schemas.openxmlformats.org/officeDocument/2006/relationships/slide" Target="slides/slide26.xml"/><Relationship Id="rId31" Type="http://schemas.openxmlformats.org/officeDocument/2006/relationships/slide" Target="slides/slide42.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9.xml"/><Relationship Id="rId22" Type="http://schemas.openxmlformats.org/officeDocument/2006/relationships/slide" Target="slides/slide29.xml"/><Relationship Id="rId27" Type="http://schemas.openxmlformats.org/officeDocument/2006/relationships/slide" Target="slides/slide36.xml"/><Relationship Id="rId30"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0650309-1F0A-498D-A4E6-08217D47D008}" type="datetime1">
              <a:rPr lang="de-DE" smtClean="0"/>
              <a:t>17.08.2023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de-DE"/>
              <a:t>‹#›</a:t>
            </a:fld>
            <a:endParaRPr lang="de-DE"/>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0B74664-F14C-4A19-B6FA-BAEA1FA0ADBB}" type="datetime1">
              <a:rPr lang="de-DE" noProof="0" smtClean="0"/>
              <a:t>17.08.2023</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de-DE" noProof="0"/>
              <a:t>‹#›</a:t>
            </a:fld>
            <a:endParaRPr lang="de-DE"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noProof="0" dirty="0"/>
          </a:p>
        </p:txBody>
      </p:sp>
      <p:sp>
        <p:nvSpPr>
          <p:cNvPr id="4" name="Foliennummernplatzhalter 3"/>
          <p:cNvSpPr>
            <a:spLocks noGrp="1"/>
          </p:cNvSpPr>
          <p:nvPr>
            <p:ph type="sldNum" sz="quarter" idx="10"/>
          </p:nvPr>
        </p:nvSpPr>
        <p:spPr/>
        <p:txBody>
          <a:bodyPr rtlCol="0"/>
          <a:lstStyle/>
          <a:p>
            <a:pPr rtl="0"/>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77542409-6A04-4DC6-AC3A-D3758287A8F2}" type="slidenum">
              <a:rPr lang="de-DE" noProof="0" smtClean="0"/>
              <a:t>14</a:t>
            </a:fld>
            <a:endParaRPr lang="de-DE" noProof="0" dirty="0"/>
          </a:p>
        </p:txBody>
      </p:sp>
    </p:spTree>
    <p:extLst>
      <p:ext uri="{BB962C8B-B14F-4D97-AF65-F5344CB8AC3E}">
        <p14:creationId xmlns:p14="http://schemas.microsoft.com/office/powerpoint/2010/main" val="322331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77542409-6A04-4DC6-AC3A-D3758287A8F2}" type="slidenum">
              <a:rPr lang="de-DE" noProof="0" smtClean="0"/>
              <a:t>15</a:t>
            </a:fld>
            <a:endParaRPr lang="de-DE" noProof="0" dirty="0"/>
          </a:p>
        </p:txBody>
      </p:sp>
    </p:spTree>
    <p:extLst>
      <p:ext uri="{BB962C8B-B14F-4D97-AF65-F5344CB8AC3E}">
        <p14:creationId xmlns:p14="http://schemas.microsoft.com/office/powerpoint/2010/main" val="299168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77542409-6A04-4DC6-AC3A-D3758287A8F2}" type="slidenum">
              <a:rPr lang="de-DE" noProof="0" smtClean="0"/>
              <a:t>17</a:t>
            </a:fld>
            <a:endParaRPr lang="de-DE" noProof="0" dirty="0"/>
          </a:p>
        </p:txBody>
      </p:sp>
    </p:spTree>
    <p:extLst>
      <p:ext uri="{BB962C8B-B14F-4D97-AF65-F5344CB8AC3E}">
        <p14:creationId xmlns:p14="http://schemas.microsoft.com/office/powerpoint/2010/main" val="200777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77542409-6A04-4DC6-AC3A-D3758287A8F2}" type="slidenum">
              <a:rPr lang="de-DE" noProof="0" smtClean="0"/>
              <a:t>32</a:t>
            </a:fld>
            <a:endParaRPr lang="de-DE" noProof="0" dirty="0"/>
          </a:p>
        </p:txBody>
      </p:sp>
    </p:spTree>
    <p:extLst>
      <p:ext uri="{BB962C8B-B14F-4D97-AF65-F5344CB8AC3E}">
        <p14:creationId xmlns:p14="http://schemas.microsoft.com/office/powerpoint/2010/main" val="221499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2">
                    <a:lumMod val="50000"/>
                  </a:schemeClr>
                </a:solidFill>
              </a:defRPr>
            </a:lvl1pPr>
          </a:lstStyle>
          <a:p>
            <a:r>
              <a:rPr lang="de-DE" dirty="0"/>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US" dirty="0"/>
          </a:p>
        </p:txBody>
      </p:sp>
      <p:sp>
        <p:nvSpPr>
          <p:cNvPr id="4" name="Date Placeholder 3"/>
          <p:cNvSpPr>
            <a:spLocks noGrp="1"/>
          </p:cNvSpPr>
          <p:nvPr>
            <p:ph type="dt" sz="half" idx="10"/>
          </p:nvPr>
        </p:nvSpPr>
        <p:spPr/>
        <p:txBody>
          <a:bodyPr/>
          <a:lstStyle>
            <a:lvl1pPr>
              <a:defRPr>
                <a:solidFill>
                  <a:schemeClr val="accent2">
                    <a:lumMod val="75000"/>
                  </a:schemeClr>
                </a:solidFill>
              </a:defRPr>
            </a:lvl1pPr>
          </a:lstStyle>
          <a:p>
            <a:fld id="{45114C91-FDEE-44A4-BACE-7515B1FE6D89}" type="datetime1">
              <a:rPr lang="de-DE" smtClean="0"/>
              <a:pPr/>
              <a:t>17.08.2023</a:t>
            </a:fld>
            <a:endParaRPr lang="en-US" dirty="0"/>
          </a:p>
        </p:txBody>
      </p:sp>
      <p:sp>
        <p:nvSpPr>
          <p:cNvPr id="5" name="Footer Placeholder 4"/>
          <p:cNvSpPr>
            <a:spLocks noGrp="1"/>
          </p:cNvSpPr>
          <p:nvPr>
            <p:ph type="ftr" sz="quarter" idx="11"/>
          </p:nvPr>
        </p:nvSpPr>
        <p:spPr/>
        <p:txBody>
          <a:bodyPr/>
          <a:lstStyle>
            <a:lvl1pPr>
              <a:defRPr>
                <a:solidFill>
                  <a:schemeClr val="accent2">
                    <a:lumMod val="75000"/>
                  </a:schemeClr>
                </a:solidFill>
              </a:defRPr>
            </a:lvl1pPr>
          </a:lstStyle>
          <a:p>
            <a:r>
              <a:rPr lang="en-US" dirty="0"/>
              <a:t>Dipl.-Ing. Hans Jörg Schmidt</a:t>
            </a:r>
          </a:p>
        </p:txBody>
      </p:sp>
      <p:sp>
        <p:nvSpPr>
          <p:cNvPr id="6" name="Slide Number Placeholder 5"/>
          <p:cNvSpPr>
            <a:spLocks noGrp="1"/>
          </p:cNvSpPr>
          <p:nvPr>
            <p:ph type="sldNum" sz="quarter" idx="12"/>
          </p:nvPr>
        </p:nvSpPr>
        <p:spPr/>
        <p:txBody>
          <a:bodyPr/>
          <a:lstStyle>
            <a:lvl1pPr>
              <a:defRPr>
                <a:solidFill>
                  <a:schemeClr val="bg2">
                    <a:lumMod val="10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28898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802DFAF5-AE7D-439D-AAFB-D7EC49569676}" type="datetime1">
              <a:rPr lang="de-DE" noProof="0" smtClean="0"/>
              <a:t>17.08.2023</a:t>
            </a:fld>
            <a:endParaRPr lang="de-DE" noProof="0" dirty="0"/>
          </a:p>
        </p:txBody>
      </p:sp>
      <p:sp>
        <p:nvSpPr>
          <p:cNvPr id="5" name="Footer Placeholder 4"/>
          <p:cNvSpPr>
            <a:spLocks noGrp="1"/>
          </p:cNvSpPr>
          <p:nvPr>
            <p:ph type="ftr" sz="quarter" idx="11"/>
          </p:nvPr>
        </p:nvSpPr>
        <p:spPr/>
        <p:txBody>
          <a:bodyPr/>
          <a:lstStyle/>
          <a:p>
            <a:pPr rtl="0"/>
            <a:r>
              <a:rPr lang="de-DE" noProof="0"/>
              <a:t>Dipl.-Ing. Hans Jörg Schmidt</a:t>
            </a:r>
          </a:p>
        </p:txBody>
      </p:sp>
      <p:sp>
        <p:nvSpPr>
          <p:cNvPr id="6" name="Slide Number Placeholder 5"/>
          <p:cNvSpPr>
            <a:spLocks noGrp="1"/>
          </p:cNvSpPr>
          <p:nvPr>
            <p:ph type="sldNum" sz="quarter" idx="12"/>
          </p:nvPr>
        </p:nvSpPr>
        <p:spPr/>
        <p:txBody>
          <a:bodyPr/>
          <a:lstStyle/>
          <a:p>
            <a:pPr rtl="0"/>
            <a:fld id="{9CD8D479-8942-46E8-A226-A4E01F7A105C}" type="slidenum">
              <a:rPr lang="de-DE" noProof="0" smtClean="0"/>
              <a:pPr rtl="0"/>
              <a:t>‹#›</a:t>
            </a:fld>
            <a:endParaRPr lang="de-DE" noProof="0" dirty="0"/>
          </a:p>
        </p:txBody>
      </p:sp>
    </p:spTree>
    <p:extLst>
      <p:ext uri="{BB962C8B-B14F-4D97-AF65-F5344CB8AC3E}">
        <p14:creationId xmlns:p14="http://schemas.microsoft.com/office/powerpoint/2010/main" val="318771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A1D83E3F-EB7B-4FCC-9687-8DCAB2C7F0E3}" type="datetime1">
              <a:rPr lang="de-DE" noProof="0" smtClean="0"/>
              <a:t>17.08.2023</a:t>
            </a:fld>
            <a:endParaRPr lang="de-DE" noProof="0" dirty="0"/>
          </a:p>
        </p:txBody>
      </p:sp>
      <p:sp>
        <p:nvSpPr>
          <p:cNvPr id="5" name="Footer Placeholder 4"/>
          <p:cNvSpPr>
            <a:spLocks noGrp="1"/>
          </p:cNvSpPr>
          <p:nvPr>
            <p:ph type="ftr" sz="quarter" idx="11"/>
          </p:nvPr>
        </p:nvSpPr>
        <p:spPr/>
        <p:txBody>
          <a:bodyPr/>
          <a:lstStyle/>
          <a:p>
            <a:pPr rtl="0"/>
            <a:r>
              <a:rPr lang="de-DE" noProof="0"/>
              <a:t>Dipl.-Ing. Hans Jörg Schmidt</a:t>
            </a:r>
          </a:p>
        </p:txBody>
      </p:sp>
      <p:sp>
        <p:nvSpPr>
          <p:cNvPr id="6" name="Slide Number Placeholder 5"/>
          <p:cNvSpPr>
            <a:spLocks noGrp="1"/>
          </p:cNvSpPr>
          <p:nvPr>
            <p:ph type="sldNum" sz="quarter" idx="12"/>
          </p:nvPr>
        </p:nvSpPr>
        <p:spPr/>
        <p:txBody>
          <a:bodyPr/>
          <a:lstStyle/>
          <a:p>
            <a:pPr rtl="0"/>
            <a:fld id="{9CD8D479-8942-46E8-A226-A4E01F7A105C}" type="slidenum">
              <a:rPr lang="de-DE" noProof="0" smtClean="0"/>
              <a:pPr rtl="0"/>
              <a:t>‹#›</a:t>
            </a:fld>
            <a:endParaRPr lang="de-DE"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74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C0B5B9DD-800B-41EA-89B4-928C520DE722}" type="datetime1">
              <a:rPr lang="de-DE" noProof="0" smtClean="0"/>
              <a:t>17.08.2023</a:t>
            </a:fld>
            <a:endParaRPr lang="de-DE" noProof="0" dirty="0"/>
          </a:p>
        </p:txBody>
      </p:sp>
      <p:sp>
        <p:nvSpPr>
          <p:cNvPr id="5" name="Footer Placeholder 4"/>
          <p:cNvSpPr>
            <a:spLocks noGrp="1"/>
          </p:cNvSpPr>
          <p:nvPr>
            <p:ph type="ftr" sz="quarter" idx="11"/>
          </p:nvPr>
        </p:nvSpPr>
        <p:spPr/>
        <p:txBody>
          <a:bodyPr/>
          <a:lstStyle/>
          <a:p>
            <a:pPr rtl="0"/>
            <a:r>
              <a:rPr lang="de-DE" noProof="0"/>
              <a:t>Dipl.-Ing. Hans Jörg Schmidt</a:t>
            </a:r>
          </a:p>
        </p:txBody>
      </p:sp>
      <p:sp>
        <p:nvSpPr>
          <p:cNvPr id="6" name="Slide Number Placeholder 5"/>
          <p:cNvSpPr>
            <a:spLocks noGrp="1"/>
          </p:cNvSpPr>
          <p:nvPr>
            <p:ph type="sldNum" sz="quarter" idx="12"/>
          </p:nvPr>
        </p:nvSpPr>
        <p:spPr/>
        <p:txBody>
          <a:bodyPr/>
          <a:lstStyle/>
          <a:p>
            <a:pPr rtl="0"/>
            <a:fld id="{9CD8D479-8942-46E8-A226-A4E01F7A105C}" type="slidenum">
              <a:rPr lang="de-DE" noProof="0" smtClean="0"/>
              <a:pPr rtl="0"/>
              <a:t>‹#›</a:t>
            </a:fld>
            <a:endParaRPr lang="de-DE" noProof="0" dirty="0"/>
          </a:p>
        </p:txBody>
      </p:sp>
    </p:spTree>
    <p:extLst>
      <p:ext uri="{BB962C8B-B14F-4D97-AF65-F5344CB8AC3E}">
        <p14:creationId xmlns:p14="http://schemas.microsoft.com/office/powerpoint/2010/main" val="274622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4B3DD949-B2BD-46A9-A684-840AF3150F35}" type="datetime1">
              <a:rPr lang="de-DE" noProof="0" smtClean="0"/>
              <a:t>17.08.2023</a:t>
            </a:fld>
            <a:endParaRPr lang="de-DE" noProof="0" dirty="0"/>
          </a:p>
        </p:txBody>
      </p:sp>
      <p:sp>
        <p:nvSpPr>
          <p:cNvPr id="5" name="Footer Placeholder 4"/>
          <p:cNvSpPr>
            <a:spLocks noGrp="1"/>
          </p:cNvSpPr>
          <p:nvPr>
            <p:ph type="ftr" sz="quarter" idx="11"/>
          </p:nvPr>
        </p:nvSpPr>
        <p:spPr/>
        <p:txBody>
          <a:bodyPr/>
          <a:lstStyle/>
          <a:p>
            <a:pPr rtl="0"/>
            <a:r>
              <a:rPr lang="de-DE" noProof="0"/>
              <a:t>Dipl.-Ing. Hans Jörg Schmidt</a:t>
            </a:r>
          </a:p>
        </p:txBody>
      </p:sp>
      <p:sp>
        <p:nvSpPr>
          <p:cNvPr id="6" name="Slide Number Placeholder 5"/>
          <p:cNvSpPr>
            <a:spLocks noGrp="1"/>
          </p:cNvSpPr>
          <p:nvPr>
            <p:ph type="sldNum" sz="quarter" idx="12"/>
          </p:nvPr>
        </p:nvSpPr>
        <p:spPr/>
        <p:txBody>
          <a:bodyPr/>
          <a:lstStyle/>
          <a:p>
            <a:pPr rtl="0"/>
            <a:fld id="{9CD8D479-8942-46E8-A226-A4E01F7A105C}" type="slidenum">
              <a:rPr lang="de-DE" noProof="0" smtClean="0"/>
              <a:pPr rtl="0"/>
              <a:t>‹#›</a:t>
            </a:fld>
            <a:endParaRPr lang="de-DE"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9830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1EE69D59-EDB8-42A9-ABD0-36D5610DF583}" type="datetime1">
              <a:rPr lang="de-DE" noProof="0" smtClean="0"/>
              <a:t>17.08.2023</a:t>
            </a:fld>
            <a:endParaRPr lang="de-DE" noProof="0" dirty="0"/>
          </a:p>
        </p:txBody>
      </p:sp>
      <p:sp>
        <p:nvSpPr>
          <p:cNvPr id="5" name="Footer Placeholder 4"/>
          <p:cNvSpPr>
            <a:spLocks noGrp="1"/>
          </p:cNvSpPr>
          <p:nvPr>
            <p:ph type="ftr" sz="quarter" idx="11"/>
          </p:nvPr>
        </p:nvSpPr>
        <p:spPr/>
        <p:txBody>
          <a:bodyPr/>
          <a:lstStyle/>
          <a:p>
            <a:pPr rtl="0"/>
            <a:r>
              <a:rPr lang="de-DE" noProof="0"/>
              <a:t>Dipl.-Ing. Hans Jörg Schmidt</a:t>
            </a:r>
          </a:p>
        </p:txBody>
      </p:sp>
      <p:sp>
        <p:nvSpPr>
          <p:cNvPr id="6" name="Slide Number Placeholder 5"/>
          <p:cNvSpPr>
            <a:spLocks noGrp="1"/>
          </p:cNvSpPr>
          <p:nvPr>
            <p:ph type="sldNum" sz="quarter" idx="12"/>
          </p:nvPr>
        </p:nvSpPr>
        <p:spPr/>
        <p:txBody>
          <a:bodyPr/>
          <a:lstStyle/>
          <a:p>
            <a:pPr rtl="0"/>
            <a:fld id="{9CD8D479-8942-46E8-A226-A4E01F7A105C}" type="slidenum">
              <a:rPr lang="de-DE" noProof="0" smtClean="0"/>
              <a:pPr rtl="0"/>
              <a:t>‹#›</a:t>
            </a:fld>
            <a:endParaRPr lang="de-DE" noProof="0" dirty="0"/>
          </a:p>
        </p:txBody>
      </p:sp>
    </p:spTree>
    <p:extLst>
      <p:ext uri="{BB962C8B-B14F-4D97-AF65-F5344CB8AC3E}">
        <p14:creationId xmlns:p14="http://schemas.microsoft.com/office/powerpoint/2010/main" val="1023060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49763F6A-5783-4BC3-8510-C6A8538997B2}" type="datetime1">
              <a:rPr lang="de-DE" noProof="0" smtClean="0"/>
              <a:t>17.08.2023</a:t>
            </a:fld>
            <a:endParaRPr lang="de-DE" noProof="0"/>
          </a:p>
        </p:txBody>
      </p:sp>
      <p:sp>
        <p:nvSpPr>
          <p:cNvPr id="5" name="Footer Placeholder 4"/>
          <p:cNvSpPr>
            <a:spLocks noGrp="1"/>
          </p:cNvSpPr>
          <p:nvPr>
            <p:ph type="ftr" sz="quarter" idx="11"/>
          </p:nvPr>
        </p:nvSpPr>
        <p:spPr/>
        <p:txBody>
          <a:bodyPr/>
          <a:lstStyle>
            <a:lvl1pPr rtl="0">
              <a:defRPr/>
            </a:lvl1pPr>
          </a:lstStyle>
          <a:p>
            <a:r>
              <a:rPr lang="de-DE" noProof="0" dirty="0"/>
              <a:t>Dipl.-Ing. Hans Jörg Schmidt</a:t>
            </a:r>
          </a:p>
        </p:txBody>
      </p:sp>
      <p:sp>
        <p:nvSpPr>
          <p:cNvPr id="6" name="Slide Number Placeholder 5"/>
          <p:cNvSpPr>
            <a:spLocks noGrp="1"/>
          </p:cNvSpPr>
          <p:nvPr>
            <p:ph type="sldNum" sz="quarter" idx="12"/>
          </p:nvPr>
        </p:nvSpPr>
        <p:spPr/>
        <p:txBody>
          <a:bodyPr/>
          <a:lstStyle/>
          <a:p>
            <a:pPr rtl="0"/>
            <a:fld id="{9CD8D479-8942-46E8-A226-A4E01F7A105C}" type="slidenum">
              <a:rPr lang="de-DE" noProof="0" smtClean="0"/>
              <a:t>‹#›</a:t>
            </a:fld>
            <a:endParaRPr lang="de-DE" noProof="0" dirty="0"/>
          </a:p>
        </p:txBody>
      </p:sp>
    </p:spTree>
    <p:extLst>
      <p:ext uri="{BB962C8B-B14F-4D97-AF65-F5344CB8AC3E}">
        <p14:creationId xmlns:p14="http://schemas.microsoft.com/office/powerpoint/2010/main" val="6736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BD3A9E32-BB64-4C0B-A0E3-E55ABF584D37}" type="datetime1">
              <a:rPr lang="de-DE" noProof="0" smtClean="0"/>
              <a:t>17.08.2023</a:t>
            </a:fld>
            <a:endParaRPr lang="de-DE" noProof="0"/>
          </a:p>
        </p:txBody>
      </p:sp>
      <p:sp>
        <p:nvSpPr>
          <p:cNvPr id="5" name="Footer Placeholder 4"/>
          <p:cNvSpPr>
            <a:spLocks noGrp="1"/>
          </p:cNvSpPr>
          <p:nvPr>
            <p:ph type="ftr" sz="quarter" idx="11"/>
          </p:nvPr>
        </p:nvSpPr>
        <p:spPr/>
        <p:txBody>
          <a:bodyPr/>
          <a:lstStyle/>
          <a:p>
            <a:pPr rtl="0"/>
            <a:r>
              <a:rPr lang="de-DE" noProof="0"/>
              <a:t>Dipl.-Ing. Hans Jörg Schmidt</a:t>
            </a:r>
          </a:p>
        </p:txBody>
      </p:sp>
      <p:sp>
        <p:nvSpPr>
          <p:cNvPr id="6" name="Slide Number Placeholder 5"/>
          <p:cNvSpPr>
            <a:spLocks noGrp="1"/>
          </p:cNvSpPr>
          <p:nvPr>
            <p:ph type="sldNum" sz="quarter" idx="12"/>
          </p:nvPr>
        </p:nvSpPr>
        <p:spPr/>
        <p:txBody>
          <a:bodyPr/>
          <a:lstStyle/>
          <a:p>
            <a:pPr rtl="0"/>
            <a:fld id="{9CD8D479-8942-46E8-A226-A4E01F7A105C}" type="slidenum">
              <a:rPr lang="de-DE" noProof="0" smtClean="0"/>
              <a:t>‹#›</a:t>
            </a:fld>
            <a:endParaRPr lang="de-DE" noProof="0"/>
          </a:p>
        </p:txBody>
      </p:sp>
    </p:spTree>
    <p:extLst>
      <p:ext uri="{BB962C8B-B14F-4D97-AF65-F5344CB8AC3E}">
        <p14:creationId xmlns:p14="http://schemas.microsoft.com/office/powerpoint/2010/main" val="256207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rtlCol="0"/>
          <a:lstStyle/>
          <a:p>
            <a:pPr rtl="0"/>
            <a:fld id="{9CD8D479-8942-46E8-A226-A4E01F7A105C}" type="slidenum">
              <a:rPr lang="de-DE" noProof="0"/>
              <a:t>‹#›</a:t>
            </a:fld>
            <a:endParaRPr lang="de-DE" noProof="0"/>
          </a:p>
        </p:txBody>
      </p:sp>
      <p:sp>
        <p:nvSpPr>
          <p:cNvPr id="2" name="Datumsplatzhalter 1"/>
          <p:cNvSpPr>
            <a:spLocks noGrp="1"/>
          </p:cNvSpPr>
          <p:nvPr>
            <p:ph type="dt" sz="half" idx="10"/>
          </p:nvPr>
        </p:nvSpPr>
        <p:spPr/>
        <p:txBody>
          <a:bodyPr rtlCol="0"/>
          <a:lstStyle/>
          <a:p>
            <a:pPr rtl="0"/>
            <a:fld id="{99680BE4-1D85-4F6B-85E3-41599002482A}" type="datetime1">
              <a:rPr lang="de-DE" noProof="0" smtClean="0"/>
              <a:t>17.08.2023</a:t>
            </a:fld>
            <a:endParaRPr lang="de-DE" noProof="0"/>
          </a:p>
        </p:txBody>
      </p:sp>
      <p:sp>
        <p:nvSpPr>
          <p:cNvPr id="3" name="Fußzeilenplatzhalter 2"/>
          <p:cNvSpPr>
            <a:spLocks noGrp="1"/>
          </p:cNvSpPr>
          <p:nvPr>
            <p:ph type="ftr" sz="quarter" idx="11"/>
          </p:nvPr>
        </p:nvSpPr>
        <p:spPr/>
        <p:txBody>
          <a:bodyPr rtlCol="0"/>
          <a:lstStyle>
            <a:lvl1pPr>
              <a:defRPr/>
            </a:lvl1pPr>
          </a:lstStyle>
          <a:p>
            <a:pPr rtl="0"/>
            <a:r>
              <a:rPr lang="de-DE" noProof="0"/>
              <a:t>Dipl.-Ing. Hans Jörg Schmidt</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3E2D3-14C4-4B6F-A1EB-BB9B88BCBD5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F67450B-CFB0-4B9B-8B8F-C53EB623C0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6E99844-E522-4286-A5D8-BB49EA60F3BF}"/>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5" name="Fußzeilenplatzhalter 4">
            <a:extLst>
              <a:ext uri="{FF2B5EF4-FFF2-40B4-BE49-F238E27FC236}">
                <a16:creationId xmlns:a16="http://schemas.microsoft.com/office/drawing/2014/main" id="{780D1008-0BE2-4964-8A91-85E8731EE38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16B442-A487-4D3C-9EBC-771127BD4554}"/>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217249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C3A44-475B-4A7B-926A-4C80FDC69B5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6AF8454-DFBE-497C-9E8A-40E819A3EBD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1DF58C1-1DC3-4880-B353-A6B11764EDDC}"/>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5" name="Fußzeilenplatzhalter 4">
            <a:extLst>
              <a:ext uri="{FF2B5EF4-FFF2-40B4-BE49-F238E27FC236}">
                <a16:creationId xmlns:a16="http://schemas.microsoft.com/office/drawing/2014/main" id="{C0C479F1-8DC1-4028-BA2B-1C1F204DE2A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15FA57-A8EA-4C9E-874A-4F3E0390FB0E}"/>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382706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lvl1pPr>
              <a:defRPr sz="3600">
                <a:solidFill>
                  <a:schemeClr val="accent2">
                    <a:lumMod val="50000"/>
                  </a:schemeClr>
                </a:solidFill>
              </a:defRPr>
            </a:lvl1pPr>
          </a:lstStyle>
          <a:p>
            <a:r>
              <a:rPr lang="de-DE" dirty="0"/>
              <a:t>Mastertitelformat bearbeiten</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pPr rtl="0"/>
            <a:fld id="{FF912AAA-17FF-4657-8511-78BAFD425309}" type="datetime1">
              <a:rPr lang="de-DE" noProof="0" smtClean="0"/>
              <a:t>17.08.2023</a:t>
            </a:fld>
            <a:endParaRPr lang="de-DE" noProof="0" dirty="0"/>
          </a:p>
        </p:txBody>
      </p:sp>
      <p:sp>
        <p:nvSpPr>
          <p:cNvPr id="5" name="Footer Placeholder 4"/>
          <p:cNvSpPr>
            <a:spLocks noGrp="1"/>
          </p:cNvSpPr>
          <p:nvPr>
            <p:ph type="ftr" sz="quarter" idx="11"/>
          </p:nvPr>
        </p:nvSpPr>
        <p:spPr/>
        <p:txBody>
          <a:bodyPr/>
          <a:lstStyle/>
          <a:p>
            <a:pPr rtl="0"/>
            <a:r>
              <a:rPr lang="de-DE" noProof="0" dirty="0"/>
              <a:t>Dipl.-Ing. Hans Jörg Schmidt</a:t>
            </a:r>
          </a:p>
        </p:txBody>
      </p:sp>
      <p:sp>
        <p:nvSpPr>
          <p:cNvPr id="6" name="Slide Number Placeholder 5"/>
          <p:cNvSpPr>
            <a:spLocks noGrp="1"/>
          </p:cNvSpPr>
          <p:nvPr>
            <p:ph type="sldNum" sz="quarter" idx="12"/>
          </p:nvPr>
        </p:nvSpPr>
        <p:spPr/>
        <p:txBody>
          <a:bodyPr/>
          <a:lstStyle/>
          <a:p>
            <a:pPr rtl="0"/>
            <a:fld id="{9CD8D479-8942-46E8-A226-A4E01F7A105C}" type="slidenum">
              <a:rPr lang="de-DE" noProof="0" smtClean="0"/>
              <a:t>‹#›</a:t>
            </a:fld>
            <a:endParaRPr lang="de-DE" noProof="0"/>
          </a:p>
        </p:txBody>
      </p:sp>
    </p:spTree>
    <p:extLst>
      <p:ext uri="{BB962C8B-B14F-4D97-AF65-F5344CB8AC3E}">
        <p14:creationId xmlns:p14="http://schemas.microsoft.com/office/powerpoint/2010/main" val="3109559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4380A-253F-486C-808C-2EB399A8358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96555E6-DB0B-4302-A58D-92787838F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4A5B50A-5133-4540-9FBA-CF6915834AFB}"/>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5" name="Fußzeilenplatzhalter 4">
            <a:extLst>
              <a:ext uri="{FF2B5EF4-FFF2-40B4-BE49-F238E27FC236}">
                <a16:creationId xmlns:a16="http://schemas.microsoft.com/office/drawing/2014/main" id="{ABA8D912-F5B0-47C5-854A-03559A43AD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7F92660-F0EA-43D9-BF42-5A56CBB17552}"/>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1526110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2EA3C-125B-4F50-B4AB-FC035DCDE28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465F73-394A-49A5-AE7D-3362DE6E701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24CAF75-FDCE-4157-8872-5E1F0F57472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7A1E9ED-F0E1-4AA0-A257-E0347E5EE7C0}"/>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6" name="Fußzeilenplatzhalter 5">
            <a:extLst>
              <a:ext uri="{FF2B5EF4-FFF2-40B4-BE49-F238E27FC236}">
                <a16:creationId xmlns:a16="http://schemas.microsoft.com/office/drawing/2014/main" id="{C04E373B-5BCD-460C-B148-C095FEE59A5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383DD9-9411-4A04-9530-6FB9F4AD7434}"/>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1392990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22F3-C884-4D8A-8415-26A5BCD16B7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883128E-16CE-4F7C-BE74-C9D5E4B604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F5E8492-2BF1-4632-8D98-BCBD314D746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2732D67-0897-4422-9C3C-4E3CE6D39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5736F03-6D3E-4A4E-BFA9-6C499E80E31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4D82974-8E51-4386-BE00-F4346791F989}"/>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8" name="Fußzeilenplatzhalter 7">
            <a:extLst>
              <a:ext uri="{FF2B5EF4-FFF2-40B4-BE49-F238E27FC236}">
                <a16:creationId xmlns:a16="http://schemas.microsoft.com/office/drawing/2014/main" id="{CA4C426C-6085-4507-84B9-D988E8247E1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334903C-ABB1-4E7B-8BB1-AAC48DBECCE8}"/>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39628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B6070-D254-4C80-97ED-F8A76C4C59D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2012865-95FD-46C2-A0C7-3588168A846B}"/>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4" name="Fußzeilenplatzhalter 3">
            <a:extLst>
              <a:ext uri="{FF2B5EF4-FFF2-40B4-BE49-F238E27FC236}">
                <a16:creationId xmlns:a16="http://schemas.microsoft.com/office/drawing/2014/main" id="{756600C2-8A6E-4EF8-AFFF-628365921E6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A52CF43-F5B3-40A9-8037-F217DDE738BC}"/>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3552934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65F9C8A-99E0-45DB-A59B-6AE9240EAFF0}"/>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3" name="Fußzeilenplatzhalter 2">
            <a:extLst>
              <a:ext uri="{FF2B5EF4-FFF2-40B4-BE49-F238E27FC236}">
                <a16:creationId xmlns:a16="http://schemas.microsoft.com/office/drawing/2014/main" id="{77BCC116-CDA3-4FE5-B412-DB4B58E98AC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9E733E8-89D4-41EC-81C2-8F2B238F1F58}"/>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2594641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9E9F5-1C25-4C62-94A1-A3F65F1F45C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8236FA7-3739-4A86-BCC4-0BA3D2E3F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F705E0D-60DA-4FCF-B140-10BB5273F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F52A0A3-6D6E-4E39-8F45-44D7D1D4A7DE}"/>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6" name="Fußzeilenplatzhalter 5">
            <a:extLst>
              <a:ext uri="{FF2B5EF4-FFF2-40B4-BE49-F238E27FC236}">
                <a16:creationId xmlns:a16="http://schemas.microsoft.com/office/drawing/2014/main" id="{4C2F7F7F-D5B6-4861-B3A6-0808FC68A0C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560D1A0-B2D0-44CA-BC18-AA8B3794DC39}"/>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195553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5AC91A-6972-4B14-922A-2D3950F86F2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0A097CA-A1EB-437C-B476-4642D9882D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B61A120-8911-4BAB-863E-8800901EC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74BC1F7-E7E6-4094-BDE3-4905B6D243BD}"/>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6" name="Fußzeilenplatzhalter 5">
            <a:extLst>
              <a:ext uri="{FF2B5EF4-FFF2-40B4-BE49-F238E27FC236}">
                <a16:creationId xmlns:a16="http://schemas.microsoft.com/office/drawing/2014/main" id="{C676FCB6-F055-4CEA-B15F-CAE2FB827B0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4219359-9EAE-47FB-B371-C66D33D87CEF}"/>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1490679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C4977-28CA-433A-8F8D-81E857E50F5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86B9146-ED8A-4611-AEAA-5CE526BA1C0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237ED68-F6AC-4E41-A4F6-14191434092A}"/>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5" name="Fußzeilenplatzhalter 4">
            <a:extLst>
              <a:ext uri="{FF2B5EF4-FFF2-40B4-BE49-F238E27FC236}">
                <a16:creationId xmlns:a16="http://schemas.microsoft.com/office/drawing/2014/main" id="{B070303E-C121-47D7-AFE4-1221647AA1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A05F30-C173-4EE6-9231-FB6D4B3AB197}"/>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100638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D96679B-1A2F-4FBE-A973-11673023B7D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48050B6-8F8B-458C-B8DA-3CAF5A4EC1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CF4922-244A-4566-8F8D-7775F5A7D66A}"/>
              </a:ext>
            </a:extLst>
          </p:cNvPr>
          <p:cNvSpPr>
            <a:spLocks noGrp="1"/>
          </p:cNvSpPr>
          <p:nvPr>
            <p:ph type="dt" sz="half" idx="10"/>
          </p:nvPr>
        </p:nvSpPr>
        <p:spPr/>
        <p:txBody>
          <a:bodyPr/>
          <a:lstStyle/>
          <a:p>
            <a:fld id="{703565AA-BB23-4C3B-AE0E-21CB0C8E0E1E}" type="datetimeFigureOut">
              <a:rPr lang="de-DE" smtClean="0"/>
              <a:t>17.08.2023</a:t>
            </a:fld>
            <a:endParaRPr lang="de-DE"/>
          </a:p>
        </p:txBody>
      </p:sp>
      <p:sp>
        <p:nvSpPr>
          <p:cNvPr id="5" name="Fußzeilenplatzhalter 4">
            <a:extLst>
              <a:ext uri="{FF2B5EF4-FFF2-40B4-BE49-F238E27FC236}">
                <a16:creationId xmlns:a16="http://schemas.microsoft.com/office/drawing/2014/main" id="{47861FEE-5B4B-4277-B0C5-64786A314A8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8A42675-C728-45E2-AD95-498E0FC7143D}"/>
              </a:ext>
            </a:extLst>
          </p:cNvPr>
          <p:cNvSpPr>
            <a:spLocks noGrp="1"/>
          </p:cNvSpPr>
          <p:nvPr>
            <p:ph type="sldNum" sz="quarter" idx="12"/>
          </p:nvPr>
        </p:nvSpPr>
        <p:spPr/>
        <p:txBody>
          <a:bodyPr/>
          <a:lstStyle/>
          <a:p>
            <a:fld id="{E8886714-0925-4999-9C00-64524E2316A5}" type="slidenum">
              <a:rPr lang="de-DE" smtClean="0"/>
              <a:t>‹#›</a:t>
            </a:fld>
            <a:endParaRPr lang="de-DE"/>
          </a:p>
        </p:txBody>
      </p:sp>
    </p:spTree>
    <p:extLst>
      <p:ext uri="{BB962C8B-B14F-4D97-AF65-F5344CB8AC3E}">
        <p14:creationId xmlns:p14="http://schemas.microsoft.com/office/powerpoint/2010/main" val="347784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7FC66EB2-1E9B-46C7-AFCC-4B72BA9F0E31}" type="datetime1">
              <a:rPr lang="de-DE" noProof="0" smtClean="0"/>
              <a:t>17.08.2023</a:t>
            </a:fld>
            <a:endParaRPr lang="de-DE" noProof="0" dirty="0"/>
          </a:p>
        </p:txBody>
      </p:sp>
      <p:sp>
        <p:nvSpPr>
          <p:cNvPr id="5" name="Footer Placeholder 4"/>
          <p:cNvSpPr>
            <a:spLocks noGrp="1"/>
          </p:cNvSpPr>
          <p:nvPr>
            <p:ph type="ftr" sz="quarter" idx="11"/>
          </p:nvPr>
        </p:nvSpPr>
        <p:spPr/>
        <p:txBody>
          <a:bodyPr/>
          <a:lstStyle/>
          <a:p>
            <a:pPr rtl="0"/>
            <a:r>
              <a:rPr lang="de-DE" noProof="0"/>
              <a:t>Dipl.-Ing. Hans Jörg Schmidt</a:t>
            </a:r>
          </a:p>
        </p:txBody>
      </p:sp>
      <p:sp>
        <p:nvSpPr>
          <p:cNvPr id="6" name="Slide Number Placeholder 5"/>
          <p:cNvSpPr>
            <a:spLocks noGrp="1"/>
          </p:cNvSpPr>
          <p:nvPr>
            <p:ph type="sldNum" sz="quarter" idx="12"/>
          </p:nvPr>
        </p:nvSpPr>
        <p:spPr/>
        <p:txBody>
          <a:bodyPr/>
          <a:lstStyle/>
          <a:p>
            <a:pPr rtl="0"/>
            <a:fld id="{9CD8D479-8942-46E8-A226-A4E01F7A105C}" type="slidenum">
              <a:rPr lang="de-DE" noProof="0" smtClean="0"/>
              <a:pPr rtl="0"/>
              <a:t>‹#›</a:t>
            </a:fld>
            <a:endParaRPr lang="de-DE" noProof="0" dirty="0"/>
          </a:p>
        </p:txBody>
      </p:sp>
    </p:spTree>
    <p:extLst>
      <p:ext uri="{BB962C8B-B14F-4D97-AF65-F5344CB8AC3E}">
        <p14:creationId xmlns:p14="http://schemas.microsoft.com/office/powerpoint/2010/main" val="314102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rtl="0"/>
            <a:fld id="{DFE89F77-8845-451B-93F5-7DDA17FE33B2}" type="datetime1">
              <a:rPr lang="de-DE" noProof="0" smtClean="0"/>
              <a:t>17.08.2023</a:t>
            </a:fld>
            <a:endParaRPr lang="de-DE" noProof="0"/>
          </a:p>
        </p:txBody>
      </p:sp>
      <p:sp>
        <p:nvSpPr>
          <p:cNvPr id="6" name="Footer Placeholder 5"/>
          <p:cNvSpPr>
            <a:spLocks noGrp="1"/>
          </p:cNvSpPr>
          <p:nvPr>
            <p:ph type="ftr" sz="quarter" idx="11"/>
          </p:nvPr>
        </p:nvSpPr>
        <p:spPr/>
        <p:txBody>
          <a:bodyPr/>
          <a:lstStyle/>
          <a:p>
            <a:pPr rtl="0"/>
            <a:r>
              <a:rPr lang="de-DE" noProof="0"/>
              <a:t>Dipl.-Ing. Hans Jörg Schmidt</a:t>
            </a:r>
          </a:p>
        </p:txBody>
      </p:sp>
      <p:sp>
        <p:nvSpPr>
          <p:cNvPr id="7" name="Slide Number Placeholder 6"/>
          <p:cNvSpPr>
            <a:spLocks noGrp="1"/>
          </p:cNvSpPr>
          <p:nvPr>
            <p:ph type="sldNum" sz="quarter" idx="12"/>
          </p:nvPr>
        </p:nvSpPr>
        <p:spPr/>
        <p:txBody>
          <a:bodyPr/>
          <a:lstStyle/>
          <a:p>
            <a:pPr rtl="0"/>
            <a:fld id="{9CD8D479-8942-46E8-A226-A4E01F7A105C}" type="slidenum">
              <a:rPr lang="de-DE" noProof="0" smtClean="0"/>
              <a:t>‹#›</a:t>
            </a:fld>
            <a:endParaRPr lang="de-DE" noProof="0"/>
          </a:p>
        </p:txBody>
      </p:sp>
    </p:spTree>
    <p:extLst>
      <p:ext uri="{BB962C8B-B14F-4D97-AF65-F5344CB8AC3E}">
        <p14:creationId xmlns:p14="http://schemas.microsoft.com/office/powerpoint/2010/main" val="173596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rtl="0"/>
            <a:fld id="{66F60779-6A7A-4D26-8CF7-7294F33B1C6F}" type="datetime1">
              <a:rPr lang="de-DE" noProof="0" smtClean="0"/>
              <a:t>17.08.2023</a:t>
            </a:fld>
            <a:endParaRPr lang="de-DE" noProof="0"/>
          </a:p>
        </p:txBody>
      </p:sp>
      <p:sp>
        <p:nvSpPr>
          <p:cNvPr id="8" name="Footer Placeholder 7"/>
          <p:cNvSpPr>
            <a:spLocks noGrp="1"/>
          </p:cNvSpPr>
          <p:nvPr>
            <p:ph type="ftr" sz="quarter" idx="11"/>
          </p:nvPr>
        </p:nvSpPr>
        <p:spPr/>
        <p:txBody>
          <a:bodyPr/>
          <a:lstStyle/>
          <a:p>
            <a:pPr rtl="0"/>
            <a:r>
              <a:rPr lang="de-DE" noProof="0"/>
              <a:t>Dipl.-Ing. Hans Jörg Schmidt</a:t>
            </a:r>
          </a:p>
        </p:txBody>
      </p:sp>
      <p:sp>
        <p:nvSpPr>
          <p:cNvPr id="9" name="Slide Number Placeholder 8"/>
          <p:cNvSpPr>
            <a:spLocks noGrp="1"/>
          </p:cNvSpPr>
          <p:nvPr>
            <p:ph type="sldNum" sz="quarter" idx="12"/>
          </p:nvPr>
        </p:nvSpPr>
        <p:spPr/>
        <p:txBody>
          <a:bodyPr/>
          <a:lstStyle/>
          <a:p>
            <a:pPr rtl="0"/>
            <a:fld id="{9CD8D479-8942-46E8-A226-A4E01F7A105C}" type="slidenum">
              <a:rPr lang="de-DE" noProof="0" smtClean="0"/>
              <a:t>‹#›</a:t>
            </a:fld>
            <a:endParaRPr lang="de-DE" noProof="0"/>
          </a:p>
        </p:txBody>
      </p:sp>
    </p:spTree>
    <p:extLst>
      <p:ext uri="{BB962C8B-B14F-4D97-AF65-F5344CB8AC3E}">
        <p14:creationId xmlns:p14="http://schemas.microsoft.com/office/powerpoint/2010/main" val="345390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pPr rtl="0"/>
            <a:fld id="{8FE691BF-DD72-445C-84D7-1A4486B149DB}" type="datetime1">
              <a:rPr lang="de-DE" noProof="0" smtClean="0"/>
              <a:t>17.08.2023</a:t>
            </a:fld>
            <a:endParaRPr lang="de-DE" noProof="0"/>
          </a:p>
        </p:txBody>
      </p:sp>
      <p:sp>
        <p:nvSpPr>
          <p:cNvPr id="4" name="Footer Placeholder 3"/>
          <p:cNvSpPr>
            <a:spLocks noGrp="1"/>
          </p:cNvSpPr>
          <p:nvPr>
            <p:ph type="ftr" sz="quarter" idx="11"/>
          </p:nvPr>
        </p:nvSpPr>
        <p:spPr/>
        <p:txBody>
          <a:bodyPr/>
          <a:lstStyle/>
          <a:p>
            <a:pPr rtl="0"/>
            <a:r>
              <a:rPr lang="de-DE" noProof="0"/>
              <a:t>Dipl.-Ing. Hans Jörg Schmidt</a:t>
            </a:r>
          </a:p>
        </p:txBody>
      </p:sp>
      <p:sp>
        <p:nvSpPr>
          <p:cNvPr id="5" name="Slide Number Placeholder 4"/>
          <p:cNvSpPr>
            <a:spLocks noGrp="1"/>
          </p:cNvSpPr>
          <p:nvPr>
            <p:ph type="sldNum" sz="quarter" idx="12"/>
          </p:nvPr>
        </p:nvSpPr>
        <p:spPr/>
        <p:txBody>
          <a:bodyPr/>
          <a:lstStyle/>
          <a:p>
            <a:pPr rtl="0"/>
            <a:fld id="{9CD8D479-8942-46E8-A226-A4E01F7A105C}" type="slidenum">
              <a:rPr lang="de-DE" noProof="0" smtClean="0"/>
              <a:t>‹#›</a:t>
            </a:fld>
            <a:endParaRPr lang="de-DE" noProof="0"/>
          </a:p>
        </p:txBody>
      </p:sp>
    </p:spTree>
    <p:extLst>
      <p:ext uri="{BB962C8B-B14F-4D97-AF65-F5344CB8AC3E}">
        <p14:creationId xmlns:p14="http://schemas.microsoft.com/office/powerpoint/2010/main" val="102580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D3BEC845-C8B7-495B-A20D-8A851B722A4B}" type="datetime1">
              <a:rPr lang="de-DE" noProof="0" smtClean="0"/>
              <a:t>17.08.2023</a:t>
            </a:fld>
            <a:endParaRPr lang="de-DE" noProof="0"/>
          </a:p>
        </p:txBody>
      </p:sp>
      <p:sp>
        <p:nvSpPr>
          <p:cNvPr id="3" name="Footer Placeholder 2"/>
          <p:cNvSpPr>
            <a:spLocks noGrp="1"/>
          </p:cNvSpPr>
          <p:nvPr>
            <p:ph type="ftr" sz="quarter" idx="11"/>
          </p:nvPr>
        </p:nvSpPr>
        <p:spPr/>
        <p:txBody>
          <a:bodyPr/>
          <a:lstStyle/>
          <a:p>
            <a:pPr rtl="0"/>
            <a:r>
              <a:rPr lang="de-DE" noProof="0"/>
              <a:t>Dipl.-Ing. Hans Jörg Schmidt</a:t>
            </a:r>
          </a:p>
        </p:txBody>
      </p:sp>
      <p:sp>
        <p:nvSpPr>
          <p:cNvPr id="4" name="Slide Number Placeholder 3"/>
          <p:cNvSpPr>
            <a:spLocks noGrp="1"/>
          </p:cNvSpPr>
          <p:nvPr>
            <p:ph type="sldNum" sz="quarter" idx="12"/>
          </p:nvPr>
        </p:nvSpPr>
        <p:spPr/>
        <p:txBody>
          <a:bodyPr/>
          <a:lstStyle/>
          <a:p>
            <a:pPr rtl="0"/>
            <a:fld id="{9CD8D479-8942-46E8-A226-A4E01F7A105C}" type="slidenum">
              <a:rPr lang="de-DE" noProof="0" smtClean="0"/>
              <a:t>‹#›</a:t>
            </a:fld>
            <a:endParaRPr lang="de-DE" noProof="0"/>
          </a:p>
        </p:txBody>
      </p:sp>
    </p:spTree>
    <p:extLst>
      <p:ext uri="{BB962C8B-B14F-4D97-AF65-F5344CB8AC3E}">
        <p14:creationId xmlns:p14="http://schemas.microsoft.com/office/powerpoint/2010/main" val="389212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pPr rtl="0"/>
            <a:fld id="{A9BF6048-AEAB-407C-BC1F-E4A74E2BEE95}" type="datetime1">
              <a:rPr lang="de-DE" noProof="0" smtClean="0"/>
              <a:t>17.08.2023</a:t>
            </a:fld>
            <a:endParaRPr lang="de-DE" noProof="0" dirty="0"/>
          </a:p>
        </p:txBody>
      </p:sp>
      <p:sp>
        <p:nvSpPr>
          <p:cNvPr id="6" name="Footer Placeholder 5"/>
          <p:cNvSpPr>
            <a:spLocks noGrp="1"/>
          </p:cNvSpPr>
          <p:nvPr>
            <p:ph type="ftr" sz="quarter" idx="11"/>
          </p:nvPr>
        </p:nvSpPr>
        <p:spPr/>
        <p:txBody>
          <a:bodyPr/>
          <a:lstStyle/>
          <a:p>
            <a:pPr rtl="0"/>
            <a:r>
              <a:rPr lang="de-DE" noProof="0"/>
              <a:t>Dipl.-Ing. Hans Jörg Schmidt</a:t>
            </a:r>
          </a:p>
        </p:txBody>
      </p:sp>
      <p:sp>
        <p:nvSpPr>
          <p:cNvPr id="7" name="Slide Number Placeholder 6"/>
          <p:cNvSpPr>
            <a:spLocks noGrp="1"/>
          </p:cNvSpPr>
          <p:nvPr>
            <p:ph type="sldNum" sz="quarter" idx="12"/>
          </p:nvPr>
        </p:nvSpPr>
        <p:spPr/>
        <p:txBody>
          <a:bodyPr/>
          <a:lstStyle/>
          <a:p>
            <a:pPr rtl="0"/>
            <a:fld id="{9CD8D479-8942-46E8-A226-A4E01F7A105C}" type="slidenum">
              <a:rPr lang="de-DE" noProof="0" smtClean="0"/>
              <a:pPr rtl="0"/>
              <a:t>‹#›</a:t>
            </a:fld>
            <a:endParaRPr lang="de-DE" noProof="0" dirty="0"/>
          </a:p>
        </p:txBody>
      </p:sp>
    </p:spTree>
    <p:extLst>
      <p:ext uri="{BB962C8B-B14F-4D97-AF65-F5344CB8AC3E}">
        <p14:creationId xmlns:p14="http://schemas.microsoft.com/office/powerpoint/2010/main" val="29670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pPr rtl="0"/>
            <a:fld id="{44D18849-1A53-4B17-8128-311518C44702}" type="datetime1">
              <a:rPr lang="de-DE" noProof="0" smtClean="0"/>
              <a:t>17.08.2023</a:t>
            </a:fld>
            <a:endParaRPr lang="de-DE" noProof="0" dirty="0"/>
          </a:p>
        </p:txBody>
      </p:sp>
      <p:sp>
        <p:nvSpPr>
          <p:cNvPr id="6" name="Footer Placeholder 5"/>
          <p:cNvSpPr>
            <a:spLocks noGrp="1"/>
          </p:cNvSpPr>
          <p:nvPr>
            <p:ph type="ftr" sz="quarter" idx="11"/>
          </p:nvPr>
        </p:nvSpPr>
        <p:spPr/>
        <p:txBody>
          <a:bodyPr/>
          <a:lstStyle/>
          <a:p>
            <a:pPr rtl="0"/>
            <a:r>
              <a:rPr lang="de-DE" noProof="0"/>
              <a:t>Dipl.-Ing. Hans Jörg Schmidt</a:t>
            </a:r>
          </a:p>
        </p:txBody>
      </p:sp>
      <p:sp>
        <p:nvSpPr>
          <p:cNvPr id="7" name="Slide Number Placeholder 6"/>
          <p:cNvSpPr>
            <a:spLocks noGrp="1"/>
          </p:cNvSpPr>
          <p:nvPr>
            <p:ph type="sldNum" sz="quarter" idx="12"/>
          </p:nvPr>
        </p:nvSpPr>
        <p:spPr/>
        <p:txBody>
          <a:bodyPr/>
          <a:lstStyle/>
          <a:p>
            <a:pPr rtl="0"/>
            <a:fld id="{9CD8D479-8942-46E8-A226-A4E01F7A105C}" type="slidenum">
              <a:rPr lang="de-DE" noProof="0" smtClean="0"/>
              <a:pPr rtl="0"/>
              <a:t>‹#›</a:t>
            </a:fld>
            <a:endParaRPr lang="de-DE" noProof="0" dirty="0"/>
          </a:p>
        </p:txBody>
      </p:sp>
    </p:spTree>
    <p:extLst>
      <p:ext uri="{BB962C8B-B14F-4D97-AF65-F5344CB8AC3E}">
        <p14:creationId xmlns:p14="http://schemas.microsoft.com/office/powerpoint/2010/main" val="280793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p>
            <a:r>
              <a:rPr lang="de-DE" dirty="0"/>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accent2">
                    <a:lumMod val="75000"/>
                  </a:schemeClr>
                </a:solidFill>
              </a:defRPr>
            </a:lvl1pPr>
          </a:lstStyle>
          <a:p>
            <a:fld id="{5D7CE9B2-E40F-40C0-AAAC-18B684E48D57}" type="datetime1">
              <a:rPr lang="de-DE" smtClean="0"/>
              <a:pPr/>
              <a:t>17.08.2023</a:t>
            </a:fld>
            <a:endParaRPr lang="de-DE"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accent2">
                    <a:lumMod val="75000"/>
                  </a:schemeClr>
                </a:solidFill>
              </a:defRPr>
            </a:lvl1pPr>
          </a:lstStyle>
          <a:p>
            <a:r>
              <a:rPr lang="de-DE" dirty="0"/>
              <a:t>Dipl.-Ing. Hans Jörg Schmidt</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2">
                    <a:lumMod val="75000"/>
                  </a:schemeClr>
                </a:solidFill>
              </a:defRPr>
            </a:lvl1pPr>
          </a:lstStyle>
          <a:p>
            <a:fld id="{9CD8D479-8942-46E8-A226-A4E01F7A105C}" type="slidenum">
              <a:rPr lang="de-DE" smtClean="0"/>
              <a:pPr/>
              <a:t>‹#›</a:t>
            </a:fld>
            <a:endParaRPr lang="de-DE" dirty="0"/>
          </a:p>
        </p:txBody>
      </p:sp>
      <p:sp>
        <p:nvSpPr>
          <p:cNvPr id="18" name="Rechteck 17">
            <a:extLst>
              <a:ext uri="{FF2B5EF4-FFF2-40B4-BE49-F238E27FC236}">
                <a16:creationId xmlns:a16="http://schemas.microsoft.com/office/drawing/2014/main" id="{43094250-4714-4DA5-B2C8-30B73E3687F5}"/>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pic>
        <p:nvPicPr>
          <p:cNvPr id="9" name="Grafik 8" descr="Ein Bild, das Grafiken, Grafikdesign, Schrift, Kreis enthält.&#10;&#10;Automatisch generierte Beschreibung">
            <a:extLst>
              <a:ext uri="{FF2B5EF4-FFF2-40B4-BE49-F238E27FC236}">
                <a16:creationId xmlns:a16="http://schemas.microsoft.com/office/drawing/2014/main" id="{53A39293-92C2-4E1C-84B2-25EE16A55A5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231149" y="238955"/>
            <a:ext cx="741290" cy="7412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02618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5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lang="en-US" sz="3600" kern="1200" dirty="0">
          <a:solidFill>
            <a:schemeClr val="accent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E21A7E-245D-4A55-A1C4-20DC8B0F2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82B3A09-0510-47C0-92C1-12FF209A1F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A2D2B9-8703-4FAA-B058-C4945987E8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565AA-BB23-4C3B-AE0E-21CB0C8E0E1E}" type="datetimeFigureOut">
              <a:rPr lang="de-DE" smtClean="0"/>
              <a:t>17.08.2023</a:t>
            </a:fld>
            <a:endParaRPr lang="de-DE"/>
          </a:p>
        </p:txBody>
      </p:sp>
      <p:sp>
        <p:nvSpPr>
          <p:cNvPr id="5" name="Fußzeilenplatzhalter 4">
            <a:extLst>
              <a:ext uri="{FF2B5EF4-FFF2-40B4-BE49-F238E27FC236}">
                <a16:creationId xmlns:a16="http://schemas.microsoft.com/office/drawing/2014/main" id="{C800CA35-DBBF-4033-BF5D-046F0A479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1527E81-A9A0-47C8-9510-80A622C28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6714-0925-4999-9C00-64524E2316A5}" type="slidenum">
              <a:rPr lang="de-DE" smtClean="0"/>
              <a:t>‹#›</a:t>
            </a:fld>
            <a:endParaRPr lang="de-DE"/>
          </a:p>
        </p:txBody>
      </p:sp>
    </p:spTree>
    <p:extLst>
      <p:ext uri="{BB962C8B-B14F-4D97-AF65-F5344CB8AC3E}">
        <p14:creationId xmlns:p14="http://schemas.microsoft.com/office/powerpoint/2010/main" val="369859547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Ice_age#Recent_glacial_and_interglacial_phases"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1.jp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co2coalition.org/news/nobel-laureate-dr-john-clauser-i-dont-believe-there-is-a-climate-crisis/" TargetMode="External"/><Relationship Id="rId2" Type="http://schemas.openxmlformats.org/officeDocument/2006/relationships/hyperlink" Target="https://co2coalition.org/wp-content/uploads/2023/06/JohnClauserClimateChangeKorean.pdf"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klimafaktencheck.de/" TargetMode="Externa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9">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11">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18">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Untertitel 2"/>
          <p:cNvSpPr>
            <a:spLocks noGrp="1"/>
          </p:cNvSpPr>
          <p:nvPr>
            <p:ph type="subTitle" idx="1"/>
          </p:nvPr>
        </p:nvSpPr>
        <p:spPr>
          <a:xfrm>
            <a:off x="324882" y="4660801"/>
            <a:ext cx="7766936" cy="1096899"/>
          </a:xfrm>
        </p:spPr>
        <p:txBody>
          <a:bodyPr rtlCol="0">
            <a:normAutofit/>
          </a:bodyPr>
          <a:lstStyle/>
          <a:p>
            <a:pPr rtl="0"/>
            <a:r>
              <a:rPr lang="de-DE" dirty="0">
                <a:solidFill>
                  <a:schemeClr val="tx1"/>
                </a:solidFill>
              </a:rPr>
              <a:t>Dipl.-Ing. Hans Jörg Schmidt</a:t>
            </a:r>
          </a:p>
        </p:txBody>
      </p:sp>
      <p:sp>
        <p:nvSpPr>
          <p:cNvPr id="2" name="Titel 1"/>
          <p:cNvSpPr>
            <a:spLocks noGrp="1"/>
          </p:cNvSpPr>
          <p:nvPr>
            <p:ph type="ctrTitle"/>
          </p:nvPr>
        </p:nvSpPr>
        <p:spPr>
          <a:xfrm>
            <a:off x="324882" y="2955698"/>
            <a:ext cx="7766936" cy="1646302"/>
          </a:xfrm>
          <a:effectLst>
            <a:outerShdw blurRad="50800" dist="38100" dir="2700000" algn="tl" rotWithShape="0">
              <a:prstClr val="black">
                <a:alpha val="40000"/>
              </a:prstClr>
            </a:outerShdw>
          </a:effectLst>
        </p:spPr>
        <p:txBody>
          <a:bodyPr rtlCol="0">
            <a:normAutofit fontScale="90000"/>
          </a:bodyPr>
          <a:lstStyle/>
          <a:p>
            <a:pPr rtl="0">
              <a:lnSpc>
                <a:spcPct val="90000"/>
              </a:lnSpc>
            </a:pPr>
            <a:r>
              <a:rPr lang="de-DE" sz="9800" b="1" dirty="0">
                <a:solidFill>
                  <a:srgbClr val="FF0000"/>
                </a:solidFill>
              </a:rPr>
              <a:t>CO</a:t>
            </a:r>
            <a:r>
              <a:rPr lang="de-DE" sz="9800" b="1" baseline="-25000" dirty="0">
                <a:solidFill>
                  <a:srgbClr val="FF0000"/>
                </a:solidFill>
              </a:rPr>
              <a:t>2</a:t>
            </a:r>
            <a:br>
              <a:rPr lang="de-DE" sz="3400" b="1" dirty="0"/>
            </a:br>
            <a:br>
              <a:rPr lang="de-DE" sz="3400" b="1" dirty="0"/>
            </a:br>
            <a:r>
              <a:rPr lang="de-DE" sz="5300" b="1" dirty="0">
                <a:solidFill>
                  <a:schemeClr val="accent2">
                    <a:lumMod val="60000"/>
                    <a:lumOff val="40000"/>
                  </a:schemeClr>
                </a:solidFill>
              </a:rPr>
              <a:t>Faktencheck zum Klimawandel</a:t>
            </a:r>
          </a:p>
        </p:txBody>
      </p:sp>
    </p:spTree>
    <p:extLst>
      <p:ext uri="{BB962C8B-B14F-4D97-AF65-F5344CB8AC3E}">
        <p14:creationId xmlns:p14="http://schemas.microsoft.com/office/powerpoint/2010/main" val="42615469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04E68-3C0D-47A3-A1B9-CCC400E4ECAC}"/>
              </a:ext>
            </a:extLst>
          </p:cNvPr>
          <p:cNvSpPr>
            <a:spLocks noGrp="1"/>
          </p:cNvSpPr>
          <p:nvPr>
            <p:ph type="title"/>
          </p:nvPr>
        </p:nvSpPr>
        <p:spPr/>
        <p:txBody>
          <a:bodyPr/>
          <a:lstStyle/>
          <a:p>
            <a:r>
              <a:rPr lang="de-DE" dirty="0"/>
              <a:t>Energieaustausch durch Stofftransport</a:t>
            </a:r>
          </a:p>
        </p:txBody>
      </p:sp>
      <p:sp>
        <p:nvSpPr>
          <p:cNvPr id="4" name="Datumsplatzhalter 3">
            <a:extLst>
              <a:ext uri="{FF2B5EF4-FFF2-40B4-BE49-F238E27FC236}">
                <a16:creationId xmlns:a16="http://schemas.microsoft.com/office/drawing/2014/main" id="{8A9AEE32-25F5-41E8-B2A6-E5597BD9DA45}"/>
              </a:ext>
            </a:extLst>
          </p:cNvPr>
          <p:cNvSpPr>
            <a:spLocks noGrp="1"/>
          </p:cNvSpPr>
          <p:nvPr>
            <p:ph type="dt" sz="half" idx="10"/>
          </p:nvPr>
        </p:nvSpPr>
        <p:spPr/>
        <p:txBody>
          <a:bodyPr/>
          <a:lstStyle/>
          <a:p>
            <a:pPr rtl="0"/>
            <a:fld id="{6C34ED0C-719E-42A7-9ECD-98E7D757AEDF}"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CC925D29-7BCE-4B18-A410-641C5E2F5F6F}"/>
              </a:ext>
            </a:extLst>
          </p:cNvPr>
          <p:cNvSpPr>
            <a:spLocks noGrp="1"/>
          </p:cNvSpPr>
          <p:nvPr>
            <p:ph type="ftr" sz="quarter" idx="11"/>
          </p:nvPr>
        </p:nvSpPr>
        <p:spPr/>
        <p:txBody>
          <a:bodyPr/>
          <a:lstStyle/>
          <a:p>
            <a:pPr rtl="0"/>
            <a:r>
              <a:rPr lang="de-DE" noProof="0"/>
              <a:t>Dipl.-Ing. Hans Jörg Schmidt</a:t>
            </a:r>
          </a:p>
        </p:txBody>
      </p:sp>
      <p:sp>
        <p:nvSpPr>
          <p:cNvPr id="6" name="Foliennummernplatzhalter 5">
            <a:extLst>
              <a:ext uri="{FF2B5EF4-FFF2-40B4-BE49-F238E27FC236}">
                <a16:creationId xmlns:a16="http://schemas.microsoft.com/office/drawing/2014/main" id="{6DB54A84-5F3B-47CD-9D0B-013CBC8AC505}"/>
              </a:ext>
            </a:extLst>
          </p:cNvPr>
          <p:cNvSpPr>
            <a:spLocks noGrp="1"/>
          </p:cNvSpPr>
          <p:nvPr>
            <p:ph type="sldNum" sz="quarter" idx="12"/>
          </p:nvPr>
        </p:nvSpPr>
        <p:spPr/>
        <p:txBody>
          <a:bodyPr/>
          <a:lstStyle/>
          <a:p>
            <a:pPr rtl="0"/>
            <a:fld id="{9CD8D479-8942-46E8-A226-A4E01F7A105C}" type="slidenum">
              <a:rPr lang="de-DE" noProof="0" smtClean="0"/>
              <a:t>10</a:t>
            </a:fld>
            <a:endParaRPr lang="de-DE" noProof="0"/>
          </a:p>
        </p:txBody>
      </p:sp>
      <p:sp>
        <p:nvSpPr>
          <p:cNvPr id="7" name="Inhaltsplatzhalter 2">
            <a:extLst>
              <a:ext uri="{FF2B5EF4-FFF2-40B4-BE49-F238E27FC236}">
                <a16:creationId xmlns:a16="http://schemas.microsoft.com/office/drawing/2014/main" id="{4CE5B6C7-147B-4C82-83B9-F4DAE7433939}"/>
              </a:ext>
            </a:extLst>
          </p:cNvPr>
          <p:cNvSpPr>
            <a:spLocks noGrp="1"/>
          </p:cNvSpPr>
          <p:nvPr/>
        </p:nvSpPr>
        <p:spPr>
          <a:xfrm>
            <a:off x="727112" y="1930400"/>
            <a:ext cx="8596668" cy="12226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de-DE" sz="1400" dirty="0">
                <a:solidFill>
                  <a:schemeClr val="bg1"/>
                </a:solidFill>
              </a:rPr>
              <a:t>Wärmeübertragung durch Stofftransport benötigt ein Trägermedium </a:t>
            </a:r>
          </a:p>
          <a:p>
            <a:r>
              <a:rPr lang="de-DE" sz="1400" dirty="0">
                <a:solidFill>
                  <a:schemeClr val="bg1"/>
                </a:solidFill>
              </a:rPr>
              <a:t>Übertragung durch strömendes Medium mit spezifischer Wärmeenergie</a:t>
            </a:r>
          </a:p>
          <a:p>
            <a:r>
              <a:rPr lang="de-DE" sz="1400" dirty="0">
                <a:solidFill>
                  <a:schemeClr val="bg1"/>
                </a:solidFill>
              </a:rPr>
              <a:t>Vielfach schneller und effizienter als Wärmeleitung</a:t>
            </a:r>
          </a:p>
          <a:p>
            <a:pPr marL="0" indent="0">
              <a:buNone/>
            </a:pPr>
            <a:endParaRPr lang="de-DE" sz="1400" dirty="0"/>
          </a:p>
        </p:txBody>
      </p:sp>
      <p:pic>
        <p:nvPicPr>
          <p:cNvPr id="8" name="Grafik 7">
            <a:extLst>
              <a:ext uri="{FF2B5EF4-FFF2-40B4-BE49-F238E27FC236}">
                <a16:creationId xmlns:a16="http://schemas.microsoft.com/office/drawing/2014/main" id="{7848E666-76B8-411F-9226-FC2FF9A39D75}"/>
              </a:ext>
            </a:extLst>
          </p:cNvPr>
          <p:cNvPicPr>
            <a:picLocks noChangeAspect="1"/>
          </p:cNvPicPr>
          <p:nvPr/>
        </p:nvPicPr>
        <p:blipFill>
          <a:blip r:embed="rId2"/>
          <a:stretch>
            <a:fillRect/>
          </a:stretch>
        </p:blipFill>
        <p:spPr>
          <a:xfrm>
            <a:off x="5797435" y="3406476"/>
            <a:ext cx="2801258" cy="2459563"/>
          </a:xfrm>
          <a:prstGeom prst="rect">
            <a:avLst/>
          </a:prstGeom>
        </p:spPr>
      </p:pic>
      <p:sp>
        <p:nvSpPr>
          <p:cNvPr id="9" name="Inhaltsplatzhalter 2">
            <a:extLst>
              <a:ext uri="{FF2B5EF4-FFF2-40B4-BE49-F238E27FC236}">
                <a16:creationId xmlns:a16="http://schemas.microsoft.com/office/drawing/2014/main" id="{B04E16F9-95F5-4FDF-B876-14ADF38EADF9}"/>
              </a:ext>
            </a:extLst>
          </p:cNvPr>
          <p:cNvSpPr txBox="1">
            <a:spLocks/>
          </p:cNvSpPr>
          <p:nvPr/>
        </p:nvSpPr>
        <p:spPr>
          <a:xfrm>
            <a:off x="727112" y="3437711"/>
            <a:ext cx="4576837" cy="2181358"/>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400" dirty="0">
                <a:solidFill>
                  <a:schemeClr val="bg1"/>
                </a:solidFill>
              </a:rPr>
              <a:t>Ursachen können unterschiedliche Kräfte sein,  welche sich aus Druck, Temperatur, Dichte oder auch Schwerkraft ergeben</a:t>
            </a:r>
          </a:p>
          <a:p>
            <a:endParaRPr lang="de-DE" sz="1400" dirty="0">
              <a:solidFill>
                <a:schemeClr val="bg1"/>
              </a:solidFill>
            </a:endParaRPr>
          </a:p>
          <a:p>
            <a:r>
              <a:rPr lang="de-DE" sz="1400" b="1" dirty="0">
                <a:solidFill>
                  <a:schemeClr val="bg1"/>
                </a:solidFill>
              </a:rPr>
              <a:t>Beispiele:</a:t>
            </a:r>
            <a:r>
              <a:rPr lang="de-DE" sz="1400" dirty="0">
                <a:solidFill>
                  <a:schemeClr val="bg1"/>
                </a:solidFill>
              </a:rPr>
              <a:t> Heizung, Kühlung von Fahrzeugmotoren, Kühlung der Prozessoren in Computern</a:t>
            </a:r>
          </a:p>
        </p:txBody>
      </p:sp>
      <p:sp>
        <p:nvSpPr>
          <p:cNvPr id="10" name="Interaktive Schaltfläche: Zur Startseite wechseln 9">
            <a:hlinkClick r:id="rId3" action="ppaction://hlinksldjump" highlightClick="1"/>
            <a:extLst>
              <a:ext uri="{FF2B5EF4-FFF2-40B4-BE49-F238E27FC236}">
                <a16:creationId xmlns:a16="http://schemas.microsoft.com/office/drawing/2014/main" id="{971CF4C5-D001-4D0C-BE2B-C9F9A2C5A3A1}"/>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4870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894D7-FBF1-4BCD-A6DE-5BAF6DBE713E}"/>
              </a:ext>
            </a:extLst>
          </p:cNvPr>
          <p:cNvSpPr>
            <a:spLocks noGrp="1"/>
          </p:cNvSpPr>
          <p:nvPr>
            <p:ph type="title"/>
          </p:nvPr>
        </p:nvSpPr>
        <p:spPr/>
        <p:txBody>
          <a:bodyPr/>
          <a:lstStyle/>
          <a:p>
            <a:r>
              <a:rPr lang="de-DE" dirty="0"/>
              <a:t>Energieaustausch durch Strahlung</a:t>
            </a:r>
          </a:p>
        </p:txBody>
      </p:sp>
      <p:sp>
        <p:nvSpPr>
          <p:cNvPr id="4" name="Datumsplatzhalter 3">
            <a:extLst>
              <a:ext uri="{FF2B5EF4-FFF2-40B4-BE49-F238E27FC236}">
                <a16:creationId xmlns:a16="http://schemas.microsoft.com/office/drawing/2014/main" id="{160E0D28-568F-4F68-B9E0-DFEDA7AE50A9}"/>
              </a:ext>
            </a:extLst>
          </p:cNvPr>
          <p:cNvSpPr>
            <a:spLocks noGrp="1"/>
          </p:cNvSpPr>
          <p:nvPr>
            <p:ph type="dt" sz="half" idx="10"/>
          </p:nvPr>
        </p:nvSpPr>
        <p:spPr/>
        <p:txBody>
          <a:bodyPr/>
          <a:lstStyle/>
          <a:p>
            <a:pPr rtl="0"/>
            <a:fld id="{7F6CC435-FD5F-494C-83B6-3D6965CE3590}"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6135BC91-87AE-484F-8AAD-D2044DDDF23C}"/>
              </a:ext>
            </a:extLst>
          </p:cNvPr>
          <p:cNvSpPr>
            <a:spLocks noGrp="1"/>
          </p:cNvSpPr>
          <p:nvPr>
            <p:ph type="ftr" sz="quarter" idx="11"/>
          </p:nvPr>
        </p:nvSpPr>
        <p:spPr/>
        <p:txBody>
          <a:bodyPr/>
          <a:lstStyle/>
          <a:p>
            <a:r>
              <a:rPr lang="de-DE" dirty="0"/>
              <a:t>Dipl.-Ing. Hans Jörg Schmidt</a:t>
            </a:r>
          </a:p>
        </p:txBody>
      </p:sp>
      <p:sp>
        <p:nvSpPr>
          <p:cNvPr id="6" name="Foliennummernplatzhalter 5">
            <a:extLst>
              <a:ext uri="{FF2B5EF4-FFF2-40B4-BE49-F238E27FC236}">
                <a16:creationId xmlns:a16="http://schemas.microsoft.com/office/drawing/2014/main" id="{00128DC3-8B3E-4DD3-B958-1A12E4CD718A}"/>
              </a:ext>
            </a:extLst>
          </p:cNvPr>
          <p:cNvSpPr>
            <a:spLocks noGrp="1"/>
          </p:cNvSpPr>
          <p:nvPr>
            <p:ph type="sldNum" sz="quarter" idx="12"/>
          </p:nvPr>
        </p:nvSpPr>
        <p:spPr/>
        <p:txBody>
          <a:bodyPr/>
          <a:lstStyle/>
          <a:p>
            <a:pPr rtl="0"/>
            <a:fld id="{9CD8D479-8942-46E8-A226-A4E01F7A105C}" type="slidenum">
              <a:rPr lang="de-DE" noProof="0" smtClean="0"/>
              <a:t>11</a:t>
            </a:fld>
            <a:endParaRPr lang="de-DE" noProof="0"/>
          </a:p>
        </p:txBody>
      </p:sp>
      <p:sp>
        <p:nvSpPr>
          <p:cNvPr id="7" name="Inhaltsplatzhalter 2">
            <a:extLst>
              <a:ext uri="{FF2B5EF4-FFF2-40B4-BE49-F238E27FC236}">
                <a16:creationId xmlns:a16="http://schemas.microsoft.com/office/drawing/2014/main" id="{D97509EE-1271-4A0D-B08E-C0E958AA6999}"/>
              </a:ext>
            </a:extLst>
          </p:cNvPr>
          <p:cNvSpPr>
            <a:spLocks noGrp="1"/>
          </p:cNvSpPr>
          <p:nvPr/>
        </p:nvSpPr>
        <p:spPr>
          <a:xfrm>
            <a:off x="677334" y="1786846"/>
            <a:ext cx="8596668" cy="16421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de-DE" sz="1400" dirty="0">
                <a:solidFill>
                  <a:schemeClr val="bg1"/>
                </a:solidFill>
              </a:rPr>
              <a:t>Benötigt keinerlei Trägermedium</a:t>
            </a:r>
          </a:p>
          <a:p>
            <a:r>
              <a:rPr lang="de-DE" sz="1400" dirty="0">
                <a:solidFill>
                  <a:schemeClr val="bg1"/>
                </a:solidFill>
              </a:rPr>
              <a:t>Wird von Materie abgegeben, sobald die Temperatur &gt; 0 Kelvin ist</a:t>
            </a:r>
          </a:p>
          <a:p>
            <a:r>
              <a:rPr lang="de-DE" sz="1400" dirty="0">
                <a:solidFill>
                  <a:schemeClr val="bg1"/>
                </a:solidFill>
              </a:rPr>
              <a:t>Der Wärmestrom ist von der Temperatur, der Fläche und weiteren stofflich charakteristischen Größen abhängig</a:t>
            </a:r>
          </a:p>
          <a:p>
            <a:endParaRPr lang="de-DE" sz="1400" dirty="0">
              <a:solidFill>
                <a:schemeClr val="bg1"/>
              </a:solidFill>
            </a:endParaRPr>
          </a:p>
          <a:p>
            <a:endParaRPr lang="de-DE" sz="1400" dirty="0"/>
          </a:p>
        </p:txBody>
      </p:sp>
      <p:pic>
        <p:nvPicPr>
          <p:cNvPr id="8" name="Grafik 7">
            <a:extLst>
              <a:ext uri="{FF2B5EF4-FFF2-40B4-BE49-F238E27FC236}">
                <a16:creationId xmlns:a16="http://schemas.microsoft.com/office/drawing/2014/main" id="{E6AF2BEA-79A7-4C64-861A-4E22F7B2BC06}"/>
              </a:ext>
            </a:extLst>
          </p:cNvPr>
          <p:cNvPicPr>
            <a:picLocks noChangeAspect="1"/>
          </p:cNvPicPr>
          <p:nvPr/>
        </p:nvPicPr>
        <p:blipFill>
          <a:blip r:embed="rId2"/>
          <a:stretch>
            <a:fillRect/>
          </a:stretch>
        </p:blipFill>
        <p:spPr>
          <a:xfrm>
            <a:off x="5832918" y="3813838"/>
            <a:ext cx="4068338" cy="1907938"/>
          </a:xfrm>
          <a:prstGeom prst="rect">
            <a:avLst/>
          </a:prstGeom>
        </p:spPr>
      </p:pic>
      <p:sp>
        <p:nvSpPr>
          <p:cNvPr id="10" name="Inhaltsplatzhalter 2">
            <a:extLst>
              <a:ext uri="{FF2B5EF4-FFF2-40B4-BE49-F238E27FC236}">
                <a16:creationId xmlns:a16="http://schemas.microsoft.com/office/drawing/2014/main" id="{735CBA68-D0C1-4CA8-978F-31A08F0157E5}"/>
              </a:ext>
            </a:extLst>
          </p:cNvPr>
          <p:cNvSpPr txBox="1">
            <a:spLocks/>
          </p:cNvSpPr>
          <p:nvPr/>
        </p:nvSpPr>
        <p:spPr>
          <a:xfrm>
            <a:off x="755737" y="5379011"/>
            <a:ext cx="4219931" cy="470926"/>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400" b="1" dirty="0"/>
              <a:t>Beispiele:</a:t>
            </a:r>
            <a:r>
              <a:rPr lang="de-DE" sz="1400" dirty="0"/>
              <a:t> Wärmelampe, Kaminofen, Sonne</a:t>
            </a:r>
          </a:p>
        </p:txBody>
      </p:sp>
      <p:sp>
        <p:nvSpPr>
          <p:cNvPr id="11" name="Interaktive Schaltfläche: Zur Startseite wechseln 10">
            <a:hlinkClick r:id="rId3" action="ppaction://hlinksldjump" highlightClick="1"/>
            <a:extLst>
              <a:ext uri="{FF2B5EF4-FFF2-40B4-BE49-F238E27FC236}">
                <a16:creationId xmlns:a16="http://schemas.microsoft.com/office/drawing/2014/main" id="{4DF54EC6-2527-4954-B888-595E0901F41E}"/>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32FBA912-EF7A-5214-B982-754A74CCCB11}"/>
              </a:ext>
            </a:extLst>
          </p:cNvPr>
          <p:cNvPicPr>
            <a:picLocks noChangeAspect="1"/>
          </p:cNvPicPr>
          <p:nvPr/>
        </p:nvPicPr>
        <p:blipFill>
          <a:blip r:embed="rId4"/>
          <a:stretch>
            <a:fillRect/>
          </a:stretch>
        </p:blipFill>
        <p:spPr>
          <a:xfrm>
            <a:off x="911697" y="3044162"/>
            <a:ext cx="4610743" cy="2143424"/>
          </a:xfrm>
          <a:prstGeom prst="rect">
            <a:avLst/>
          </a:prstGeom>
        </p:spPr>
      </p:pic>
      <p:sp>
        <p:nvSpPr>
          <p:cNvPr id="15" name="Ellipse 14">
            <a:extLst>
              <a:ext uri="{FF2B5EF4-FFF2-40B4-BE49-F238E27FC236}">
                <a16:creationId xmlns:a16="http://schemas.microsoft.com/office/drawing/2014/main" id="{3CFEA2AB-3F44-C793-DEA3-B7528096C076}"/>
              </a:ext>
            </a:extLst>
          </p:cNvPr>
          <p:cNvSpPr/>
          <p:nvPr/>
        </p:nvSpPr>
        <p:spPr>
          <a:xfrm>
            <a:off x="3050381" y="3044162"/>
            <a:ext cx="2064544" cy="5762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Das T-hoch 4 Gesetz</a:t>
            </a:r>
          </a:p>
        </p:txBody>
      </p:sp>
    </p:spTree>
    <p:extLst>
      <p:ext uri="{BB962C8B-B14F-4D97-AF65-F5344CB8AC3E}">
        <p14:creationId xmlns:p14="http://schemas.microsoft.com/office/powerpoint/2010/main" val="12787356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09F59-A4B5-446F-9B28-E08435C1C33E}"/>
              </a:ext>
            </a:extLst>
          </p:cNvPr>
          <p:cNvSpPr>
            <a:spLocks noGrp="1"/>
          </p:cNvSpPr>
          <p:nvPr>
            <p:ph type="title"/>
          </p:nvPr>
        </p:nvSpPr>
        <p:spPr/>
        <p:txBody>
          <a:bodyPr/>
          <a:lstStyle/>
          <a:p>
            <a:r>
              <a:rPr lang="de-DE" dirty="0"/>
              <a:t>Wärmeenergie und Systemgrenzen</a:t>
            </a:r>
          </a:p>
        </p:txBody>
      </p:sp>
      <p:sp>
        <p:nvSpPr>
          <p:cNvPr id="3" name="Inhaltsplatzhalter 2">
            <a:extLst>
              <a:ext uri="{FF2B5EF4-FFF2-40B4-BE49-F238E27FC236}">
                <a16:creationId xmlns:a16="http://schemas.microsoft.com/office/drawing/2014/main" id="{4D37F3C0-7176-4907-86B6-2159AFC07353}"/>
              </a:ext>
            </a:extLst>
          </p:cNvPr>
          <p:cNvSpPr>
            <a:spLocks noGrp="1"/>
          </p:cNvSpPr>
          <p:nvPr>
            <p:ph idx="1"/>
          </p:nvPr>
        </p:nvSpPr>
        <p:spPr>
          <a:xfrm>
            <a:off x="677334" y="2160589"/>
            <a:ext cx="8596668" cy="2261509"/>
          </a:xfrm>
        </p:spPr>
        <p:txBody>
          <a:bodyPr>
            <a:normAutofit/>
          </a:bodyPr>
          <a:lstStyle/>
          <a:p>
            <a:r>
              <a:rPr lang="de-DE" sz="1400" dirty="0"/>
              <a:t>Gemäß den bisher geltenden Gesetzen der Physik gilt für Energie, dass diese weder geschaffen noch vernichtet wird, sondern stets eine Umwandlung in andere Energieformen stattfindet. </a:t>
            </a:r>
          </a:p>
          <a:p>
            <a:r>
              <a:rPr lang="de-DE" sz="1400" dirty="0"/>
              <a:t>Daraus ergibt sich, dass die Energie eines betrachteten Systems insgesamt konstant ist, und sich die Summen aus zugeführter und abgeführter Energie oder umgewandelter Energie komplett ausgleichen müssen</a:t>
            </a:r>
          </a:p>
          <a:p>
            <a:r>
              <a:rPr lang="de-DE" sz="1400" dirty="0"/>
              <a:t>Hieraus entsteht die in der Technik oft verwendete Energiebilanz</a:t>
            </a:r>
          </a:p>
        </p:txBody>
      </p:sp>
      <p:sp>
        <p:nvSpPr>
          <p:cNvPr id="4" name="Datumsplatzhalter 3">
            <a:extLst>
              <a:ext uri="{FF2B5EF4-FFF2-40B4-BE49-F238E27FC236}">
                <a16:creationId xmlns:a16="http://schemas.microsoft.com/office/drawing/2014/main" id="{CCFF07FF-2F21-435F-8793-6F1A94BB4478}"/>
              </a:ext>
            </a:extLst>
          </p:cNvPr>
          <p:cNvSpPr>
            <a:spLocks noGrp="1"/>
          </p:cNvSpPr>
          <p:nvPr>
            <p:ph type="dt" sz="half" idx="10"/>
          </p:nvPr>
        </p:nvSpPr>
        <p:spPr/>
        <p:txBody>
          <a:bodyPr/>
          <a:lstStyle/>
          <a:p>
            <a:pPr rtl="0"/>
            <a:fld id="{50BC30BB-BA6A-474B-9180-EF99838B862C}"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08D7E29D-3951-4B8D-A0FA-13A4C34D2849}"/>
              </a:ext>
            </a:extLst>
          </p:cNvPr>
          <p:cNvSpPr>
            <a:spLocks noGrp="1"/>
          </p:cNvSpPr>
          <p:nvPr>
            <p:ph type="ftr" sz="quarter" idx="11"/>
          </p:nvPr>
        </p:nvSpPr>
        <p:spPr/>
        <p:txBody>
          <a:bodyPr/>
          <a:lstStyle/>
          <a:p>
            <a:r>
              <a:rPr lang="de-DE" dirty="0"/>
              <a:t>Dipl.-Ing. Hans Jörg Schmidt</a:t>
            </a:r>
          </a:p>
        </p:txBody>
      </p:sp>
      <p:sp>
        <p:nvSpPr>
          <p:cNvPr id="6" name="Foliennummernplatzhalter 5">
            <a:extLst>
              <a:ext uri="{FF2B5EF4-FFF2-40B4-BE49-F238E27FC236}">
                <a16:creationId xmlns:a16="http://schemas.microsoft.com/office/drawing/2014/main" id="{4D713853-C912-4A5D-98F0-B886D1894C99}"/>
              </a:ext>
            </a:extLst>
          </p:cNvPr>
          <p:cNvSpPr>
            <a:spLocks noGrp="1"/>
          </p:cNvSpPr>
          <p:nvPr>
            <p:ph type="sldNum" sz="quarter" idx="12"/>
          </p:nvPr>
        </p:nvSpPr>
        <p:spPr/>
        <p:txBody>
          <a:bodyPr/>
          <a:lstStyle/>
          <a:p>
            <a:pPr rtl="0"/>
            <a:fld id="{9CD8D479-8942-46E8-A226-A4E01F7A105C}" type="slidenum">
              <a:rPr lang="de-DE" noProof="0" smtClean="0"/>
              <a:t>12</a:t>
            </a:fld>
            <a:endParaRPr lang="de-DE" noProof="0"/>
          </a:p>
        </p:txBody>
      </p:sp>
      <p:pic>
        <p:nvPicPr>
          <p:cNvPr id="7" name="Grafik 6">
            <a:extLst>
              <a:ext uri="{FF2B5EF4-FFF2-40B4-BE49-F238E27FC236}">
                <a16:creationId xmlns:a16="http://schemas.microsoft.com/office/drawing/2014/main" id="{77A40E3A-D522-452A-99F9-D5A8C7D7ED5A}"/>
              </a:ext>
            </a:extLst>
          </p:cNvPr>
          <p:cNvPicPr>
            <a:picLocks noChangeAspect="1"/>
          </p:cNvPicPr>
          <p:nvPr/>
        </p:nvPicPr>
        <p:blipFill>
          <a:blip r:embed="rId2"/>
          <a:stretch>
            <a:fillRect/>
          </a:stretch>
        </p:blipFill>
        <p:spPr>
          <a:xfrm>
            <a:off x="1267072" y="4255157"/>
            <a:ext cx="5938061" cy="1221303"/>
          </a:xfrm>
          <a:prstGeom prst="rect">
            <a:avLst/>
          </a:prstGeom>
        </p:spPr>
      </p:pic>
      <p:sp>
        <p:nvSpPr>
          <p:cNvPr id="8" name="Interaktive Schaltfläche: Zur Startseite wechseln 7">
            <a:hlinkClick r:id="rId3" action="ppaction://hlinksldjump" highlightClick="1"/>
            <a:extLst>
              <a:ext uri="{FF2B5EF4-FFF2-40B4-BE49-F238E27FC236}">
                <a16:creationId xmlns:a16="http://schemas.microsoft.com/office/drawing/2014/main" id="{49776DF4-DA80-4B72-AB38-32B6830403B8}"/>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368226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D29C820-42D4-F7A1-18F3-E8D3455DD12A}"/>
              </a:ext>
            </a:extLst>
          </p:cNvPr>
          <p:cNvSpPr>
            <a:spLocks noGrp="1"/>
          </p:cNvSpPr>
          <p:nvPr>
            <p:ph type="dt" sz="half" idx="10"/>
          </p:nvPr>
        </p:nvSpPr>
        <p:spPr/>
        <p:txBody>
          <a:bodyPr/>
          <a:lstStyle/>
          <a:p>
            <a:pPr rtl="0"/>
            <a:fld id="{D3BEC845-C8B7-495B-A20D-8A851B722A4B}" type="datetime1">
              <a:rPr lang="de-DE" noProof="0" smtClean="0"/>
              <a:t>17.08.2023</a:t>
            </a:fld>
            <a:endParaRPr lang="de-DE" noProof="0"/>
          </a:p>
        </p:txBody>
      </p:sp>
      <p:sp>
        <p:nvSpPr>
          <p:cNvPr id="3" name="Fußzeilenplatzhalter 2">
            <a:extLst>
              <a:ext uri="{FF2B5EF4-FFF2-40B4-BE49-F238E27FC236}">
                <a16:creationId xmlns:a16="http://schemas.microsoft.com/office/drawing/2014/main" id="{9C9EF11A-864F-65B2-9175-FC5610CD9C34}"/>
              </a:ext>
            </a:extLst>
          </p:cNvPr>
          <p:cNvSpPr>
            <a:spLocks noGrp="1"/>
          </p:cNvSpPr>
          <p:nvPr>
            <p:ph type="ftr" sz="quarter" idx="11"/>
          </p:nvPr>
        </p:nvSpPr>
        <p:spPr/>
        <p:txBody>
          <a:bodyPr/>
          <a:lstStyle/>
          <a:p>
            <a:pPr rtl="0"/>
            <a:r>
              <a:rPr lang="de-DE" noProof="0"/>
              <a:t>Dipl.-Ing. Hans Jörg Schmidt</a:t>
            </a:r>
          </a:p>
        </p:txBody>
      </p:sp>
      <p:sp>
        <p:nvSpPr>
          <p:cNvPr id="4" name="Foliennummernplatzhalter 3">
            <a:extLst>
              <a:ext uri="{FF2B5EF4-FFF2-40B4-BE49-F238E27FC236}">
                <a16:creationId xmlns:a16="http://schemas.microsoft.com/office/drawing/2014/main" id="{7D5917E0-FC27-7084-968F-4B0BE1C167D8}"/>
              </a:ext>
            </a:extLst>
          </p:cNvPr>
          <p:cNvSpPr>
            <a:spLocks noGrp="1"/>
          </p:cNvSpPr>
          <p:nvPr>
            <p:ph type="sldNum" sz="quarter" idx="12"/>
          </p:nvPr>
        </p:nvSpPr>
        <p:spPr/>
        <p:txBody>
          <a:bodyPr/>
          <a:lstStyle/>
          <a:p>
            <a:pPr rtl="0"/>
            <a:fld id="{9CD8D479-8942-46E8-A226-A4E01F7A105C}" type="slidenum">
              <a:rPr lang="de-DE" noProof="0" smtClean="0"/>
              <a:t>13</a:t>
            </a:fld>
            <a:endParaRPr lang="de-DE" noProof="0"/>
          </a:p>
        </p:txBody>
      </p:sp>
      <p:sp>
        <p:nvSpPr>
          <p:cNvPr id="6" name="Rechteck 5">
            <a:extLst>
              <a:ext uri="{FF2B5EF4-FFF2-40B4-BE49-F238E27FC236}">
                <a16:creationId xmlns:a16="http://schemas.microsoft.com/office/drawing/2014/main" id="{CDFE03AC-B735-A29D-A6E6-9D02AA70111B}"/>
              </a:ext>
            </a:extLst>
          </p:cNvPr>
          <p:cNvSpPr/>
          <p:nvPr/>
        </p:nvSpPr>
        <p:spPr>
          <a:xfrm>
            <a:off x="2285999" y="4710617"/>
            <a:ext cx="5130512" cy="365126"/>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Psychologie - Grundlagenwissen</a:t>
            </a:r>
          </a:p>
        </p:txBody>
      </p:sp>
      <p:sp>
        <p:nvSpPr>
          <p:cNvPr id="7" name="Rechteck 6">
            <a:extLst>
              <a:ext uri="{FF2B5EF4-FFF2-40B4-BE49-F238E27FC236}">
                <a16:creationId xmlns:a16="http://schemas.microsoft.com/office/drawing/2014/main" id="{D68FF315-8509-E484-B2D4-D9F415EDCE49}"/>
              </a:ext>
            </a:extLst>
          </p:cNvPr>
          <p:cNvSpPr/>
          <p:nvPr/>
        </p:nvSpPr>
        <p:spPr>
          <a:xfrm>
            <a:off x="2285999" y="2736056"/>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Erdgeschichte</a:t>
            </a:r>
          </a:p>
        </p:txBody>
      </p:sp>
      <p:sp>
        <p:nvSpPr>
          <p:cNvPr id="8" name="Rechteck 7">
            <a:extLst>
              <a:ext uri="{FF2B5EF4-FFF2-40B4-BE49-F238E27FC236}">
                <a16:creationId xmlns:a16="http://schemas.microsoft.com/office/drawing/2014/main" id="{7DB690E8-9815-FF78-00FD-1ECF006DFAE7}"/>
              </a:ext>
            </a:extLst>
          </p:cNvPr>
          <p:cNvSpPr/>
          <p:nvPr/>
        </p:nvSpPr>
        <p:spPr>
          <a:xfrm>
            <a:off x="3331368" y="2736056"/>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Realität</a:t>
            </a:r>
          </a:p>
        </p:txBody>
      </p:sp>
      <p:sp>
        <p:nvSpPr>
          <p:cNvPr id="9" name="Rechteck 8">
            <a:extLst>
              <a:ext uri="{FF2B5EF4-FFF2-40B4-BE49-F238E27FC236}">
                <a16:creationId xmlns:a16="http://schemas.microsoft.com/office/drawing/2014/main" id="{DF039F83-F233-B95C-9949-AC89130DE3B0}"/>
              </a:ext>
            </a:extLst>
          </p:cNvPr>
          <p:cNvSpPr/>
          <p:nvPr/>
        </p:nvSpPr>
        <p:spPr>
          <a:xfrm>
            <a:off x="4376737" y="2736056"/>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Politik und Energiewende</a:t>
            </a:r>
          </a:p>
        </p:txBody>
      </p:sp>
      <p:sp>
        <p:nvSpPr>
          <p:cNvPr id="10" name="Rechteck 9">
            <a:extLst>
              <a:ext uri="{FF2B5EF4-FFF2-40B4-BE49-F238E27FC236}">
                <a16:creationId xmlns:a16="http://schemas.microsoft.com/office/drawing/2014/main" id="{D031CBDB-CB68-D046-71ED-94F1F4BF4174}"/>
              </a:ext>
            </a:extLst>
          </p:cNvPr>
          <p:cNvSpPr/>
          <p:nvPr/>
        </p:nvSpPr>
        <p:spPr>
          <a:xfrm>
            <a:off x="5422106" y="2736056"/>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Wirtschaft</a:t>
            </a:r>
          </a:p>
        </p:txBody>
      </p:sp>
      <p:sp>
        <p:nvSpPr>
          <p:cNvPr id="11" name="Rechteck 10">
            <a:extLst>
              <a:ext uri="{FF2B5EF4-FFF2-40B4-BE49-F238E27FC236}">
                <a16:creationId xmlns:a16="http://schemas.microsoft.com/office/drawing/2014/main" id="{736E7B6B-5787-BE75-DF02-D95FCF1A2A4E}"/>
              </a:ext>
            </a:extLst>
          </p:cNvPr>
          <p:cNvSpPr/>
          <p:nvPr/>
        </p:nvSpPr>
        <p:spPr>
          <a:xfrm>
            <a:off x="6467475" y="2736056"/>
            <a:ext cx="949036" cy="187556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IPCC - Weltklimarat</a:t>
            </a:r>
          </a:p>
        </p:txBody>
      </p:sp>
      <p:sp>
        <p:nvSpPr>
          <p:cNvPr id="12" name="Rechteck 11">
            <a:extLst>
              <a:ext uri="{FF2B5EF4-FFF2-40B4-BE49-F238E27FC236}">
                <a16:creationId xmlns:a16="http://schemas.microsoft.com/office/drawing/2014/main" id="{7726371E-3991-003B-A365-DDD334EED257}"/>
              </a:ext>
            </a:extLst>
          </p:cNvPr>
          <p:cNvSpPr/>
          <p:nvPr/>
        </p:nvSpPr>
        <p:spPr>
          <a:xfrm>
            <a:off x="2285999" y="2271929"/>
            <a:ext cx="5130512" cy="36512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Wissenschaft und Konsens</a:t>
            </a:r>
          </a:p>
        </p:txBody>
      </p:sp>
      <p:sp>
        <p:nvSpPr>
          <p:cNvPr id="13" name="Gleichschenkliges Dreieck 12">
            <a:extLst>
              <a:ext uri="{FF2B5EF4-FFF2-40B4-BE49-F238E27FC236}">
                <a16:creationId xmlns:a16="http://schemas.microsoft.com/office/drawing/2014/main" id="{061D2DAF-FA7C-AC8E-F5CB-B90D5ED9A494}"/>
              </a:ext>
            </a:extLst>
          </p:cNvPr>
          <p:cNvSpPr/>
          <p:nvPr/>
        </p:nvSpPr>
        <p:spPr>
          <a:xfrm>
            <a:off x="1978819" y="1171575"/>
            <a:ext cx="5643563" cy="1001353"/>
          </a:xfrm>
          <a:prstGeom prst="triangl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Kosten &amp; Schlussfolgerungen</a:t>
            </a:r>
          </a:p>
          <a:p>
            <a:pPr algn="ctr"/>
            <a:endParaRPr lang="de-DE" dirty="0"/>
          </a:p>
        </p:txBody>
      </p:sp>
      <p:sp>
        <p:nvSpPr>
          <p:cNvPr id="5" name="Interaktive Schaltfläche: Zur Startseite wechseln 4">
            <a:hlinkClick r:id="rId2" action="ppaction://hlinksldjump" highlightClick="1"/>
            <a:extLst>
              <a:ext uri="{FF2B5EF4-FFF2-40B4-BE49-F238E27FC236}">
                <a16:creationId xmlns:a16="http://schemas.microsoft.com/office/drawing/2014/main" id="{59C1C5DF-0376-696F-006F-69B4E0EB0F00}"/>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57906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4DB7D-DF7A-4E79-975C-DD658E673818}"/>
              </a:ext>
            </a:extLst>
          </p:cNvPr>
          <p:cNvSpPr>
            <a:spLocks noGrp="1"/>
          </p:cNvSpPr>
          <p:nvPr>
            <p:ph type="title"/>
          </p:nvPr>
        </p:nvSpPr>
        <p:spPr/>
        <p:txBody>
          <a:bodyPr/>
          <a:lstStyle/>
          <a:p>
            <a:r>
              <a:rPr lang="de-DE" dirty="0"/>
              <a:t>Die Lehrmeinung des IPCC</a:t>
            </a:r>
          </a:p>
        </p:txBody>
      </p:sp>
      <p:sp>
        <p:nvSpPr>
          <p:cNvPr id="3" name="Inhaltsplatzhalter 2">
            <a:extLst>
              <a:ext uri="{FF2B5EF4-FFF2-40B4-BE49-F238E27FC236}">
                <a16:creationId xmlns:a16="http://schemas.microsoft.com/office/drawing/2014/main" id="{388BD3E6-CF75-40CD-9F80-FE75FAC16B70}"/>
              </a:ext>
            </a:extLst>
          </p:cNvPr>
          <p:cNvSpPr>
            <a:spLocks noGrp="1"/>
          </p:cNvSpPr>
          <p:nvPr>
            <p:ph idx="1"/>
          </p:nvPr>
        </p:nvSpPr>
        <p:spPr>
          <a:xfrm>
            <a:off x="548126" y="1649896"/>
            <a:ext cx="8596668" cy="4161277"/>
          </a:xfrm>
        </p:spPr>
        <p:txBody>
          <a:bodyPr>
            <a:normAutofit fontScale="92500" lnSpcReduction="10000"/>
          </a:bodyPr>
          <a:lstStyle/>
          <a:p>
            <a:r>
              <a:rPr lang="de-DE" dirty="0"/>
              <a:t>Das vom Menschen emittierte CO</a:t>
            </a:r>
            <a:r>
              <a:rPr lang="de-DE" baseline="-25000" dirty="0"/>
              <a:t>2</a:t>
            </a:r>
            <a:r>
              <a:rPr lang="de-DE" dirty="0"/>
              <a:t> (bis zu 38 Milliarden Tonnen pro Jahr, 600 Millionen davon entfallen auf die BRD) wirkt als Treibhausgas und führt zu einer globalen Erwärmung.</a:t>
            </a:r>
          </a:p>
          <a:p>
            <a:r>
              <a:rPr lang="de-DE" dirty="0"/>
              <a:t>Im Ergebnis dieser fortschreitenden globalen Erwärmung</a:t>
            </a:r>
          </a:p>
          <a:p>
            <a:pPr lvl="1"/>
            <a:r>
              <a:rPr lang="de-DE" dirty="0"/>
              <a:t>Steigen die Meeresspiegel um bis zu 61 Meter</a:t>
            </a:r>
          </a:p>
          <a:p>
            <a:pPr lvl="1"/>
            <a:r>
              <a:rPr lang="de-DE" dirty="0"/>
              <a:t>Verschwinden die Gebirgsgletscher des Himalaja, und damit die Lebensgrundlage für bis zu 3 Mrd. Menschen</a:t>
            </a:r>
          </a:p>
          <a:p>
            <a:pPr lvl="1"/>
            <a:r>
              <a:rPr lang="de-DE" dirty="0"/>
              <a:t>Steigen die globalen Temperaturen und überziehen weite Gebiete mit Hitzewellen und Dürren</a:t>
            </a:r>
          </a:p>
          <a:p>
            <a:pPr lvl="1"/>
            <a:r>
              <a:rPr lang="de-DE" dirty="0"/>
              <a:t>Versauern die Meere, verschwinden Korallen und Krill</a:t>
            </a:r>
          </a:p>
          <a:p>
            <a:pPr lvl="1"/>
            <a:r>
              <a:rPr lang="de-DE" dirty="0"/>
              <a:t>Wird Methan aus aufschmelzenden Permafrostböden zur weiteren Verstärkung der Erwärmung beitragen</a:t>
            </a:r>
          </a:p>
          <a:p>
            <a:pPr lvl="1"/>
            <a:endParaRPr lang="de-DE" dirty="0"/>
          </a:p>
          <a:p>
            <a:r>
              <a:rPr lang="de-DE" b="1" dirty="0"/>
              <a:t>CO</a:t>
            </a:r>
            <a:r>
              <a:rPr lang="de-DE" b="1" baseline="-25000" dirty="0"/>
              <a:t>2</a:t>
            </a:r>
            <a:r>
              <a:rPr lang="de-DE" b="1" dirty="0"/>
              <a:t> hat den Status eines „globalen Killers“</a:t>
            </a:r>
          </a:p>
        </p:txBody>
      </p:sp>
      <p:sp>
        <p:nvSpPr>
          <p:cNvPr id="4" name="Datumsplatzhalter 3">
            <a:extLst>
              <a:ext uri="{FF2B5EF4-FFF2-40B4-BE49-F238E27FC236}">
                <a16:creationId xmlns:a16="http://schemas.microsoft.com/office/drawing/2014/main" id="{DBFDDA4D-2E77-496F-ACBA-D0490F2E1C37}"/>
              </a:ext>
            </a:extLst>
          </p:cNvPr>
          <p:cNvSpPr>
            <a:spLocks noGrp="1"/>
          </p:cNvSpPr>
          <p:nvPr>
            <p:ph type="dt" sz="half" idx="10"/>
          </p:nvPr>
        </p:nvSpPr>
        <p:spPr/>
        <p:txBody>
          <a:bodyPr/>
          <a:lstStyle/>
          <a:p>
            <a:pPr rtl="0"/>
            <a:fld id="{7F7A38FE-5ABC-45A1-8D8E-27E3EBA86646}"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67B41823-1096-4A8B-B97F-4B02CB19A84F}"/>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EBDBFE99-D637-45EF-84EB-B71DDEA4AC29}"/>
              </a:ext>
            </a:extLst>
          </p:cNvPr>
          <p:cNvSpPr>
            <a:spLocks noGrp="1"/>
          </p:cNvSpPr>
          <p:nvPr>
            <p:ph type="sldNum" sz="quarter" idx="12"/>
          </p:nvPr>
        </p:nvSpPr>
        <p:spPr/>
        <p:txBody>
          <a:bodyPr/>
          <a:lstStyle/>
          <a:p>
            <a:pPr rtl="0"/>
            <a:fld id="{9CD8D479-8942-46E8-A226-A4E01F7A105C}" type="slidenum">
              <a:rPr lang="de-DE" noProof="0" smtClean="0"/>
              <a:t>14</a:t>
            </a:fld>
            <a:endParaRPr lang="de-DE" noProof="0"/>
          </a:p>
        </p:txBody>
      </p:sp>
      <p:sp>
        <p:nvSpPr>
          <p:cNvPr id="7" name="Interaktive Schaltfläche: Zur Startseite wechseln 6">
            <a:hlinkClick r:id="rId3" action="ppaction://hlinksldjump" highlightClick="1"/>
            <a:extLst>
              <a:ext uri="{FF2B5EF4-FFF2-40B4-BE49-F238E27FC236}">
                <a16:creationId xmlns:a16="http://schemas.microsoft.com/office/drawing/2014/main" id="{23D66424-306D-430A-9DA2-E1CE9FC9BD7E}"/>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74759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1C6C8D2-383E-40E3-823F-5530BA7C8504}"/>
              </a:ext>
            </a:extLst>
          </p:cNvPr>
          <p:cNvPicPr>
            <a:picLocks noChangeAspect="1"/>
          </p:cNvPicPr>
          <p:nvPr/>
        </p:nvPicPr>
        <p:blipFill>
          <a:blip r:embed="rId3"/>
          <a:stretch>
            <a:fillRect/>
          </a:stretch>
        </p:blipFill>
        <p:spPr>
          <a:xfrm>
            <a:off x="3358376" y="1503100"/>
            <a:ext cx="7233139" cy="423096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6942532B-D069-4BDD-9ACD-0B35BBB9684D}"/>
              </a:ext>
            </a:extLst>
          </p:cNvPr>
          <p:cNvSpPr>
            <a:spLocks noGrp="1"/>
          </p:cNvSpPr>
          <p:nvPr>
            <p:ph type="title"/>
          </p:nvPr>
        </p:nvSpPr>
        <p:spPr/>
        <p:txBody>
          <a:bodyPr/>
          <a:lstStyle/>
          <a:p>
            <a:r>
              <a:rPr lang="de-DE" dirty="0"/>
              <a:t>Treibhaus-Darstellung des IPCC</a:t>
            </a:r>
          </a:p>
        </p:txBody>
      </p:sp>
      <p:sp>
        <p:nvSpPr>
          <p:cNvPr id="4" name="Datumsplatzhalter 3">
            <a:extLst>
              <a:ext uri="{FF2B5EF4-FFF2-40B4-BE49-F238E27FC236}">
                <a16:creationId xmlns:a16="http://schemas.microsoft.com/office/drawing/2014/main" id="{0708F1F1-4F69-493B-A0B4-45A3A58D3DEB}"/>
              </a:ext>
            </a:extLst>
          </p:cNvPr>
          <p:cNvSpPr>
            <a:spLocks noGrp="1"/>
          </p:cNvSpPr>
          <p:nvPr>
            <p:ph type="dt" sz="half" idx="10"/>
          </p:nvPr>
        </p:nvSpPr>
        <p:spPr/>
        <p:txBody>
          <a:bodyPr/>
          <a:lstStyle/>
          <a:p>
            <a:pPr rtl="0"/>
            <a:fld id="{FF912AAA-17FF-4657-8511-78BAFD425309}"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3EE82DF2-3798-46A9-8509-726D8AC1BF07}"/>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5F6A122F-B52D-48D0-8351-DC01D0D0E085}"/>
              </a:ext>
            </a:extLst>
          </p:cNvPr>
          <p:cNvSpPr>
            <a:spLocks noGrp="1"/>
          </p:cNvSpPr>
          <p:nvPr>
            <p:ph type="sldNum" sz="quarter" idx="12"/>
          </p:nvPr>
        </p:nvSpPr>
        <p:spPr/>
        <p:txBody>
          <a:bodyPr/>
          <a:lstStyle/>
          <a:p>
            <a:pPr rtl="0"/>
            <a:fld id="{9CD8D479-8942-46E8-A226-A4E01F7A105C}" type="slidenum">
              <a:rPr lang="de-DE" noProof="0" smtClean="0"/>
              <a:t>15</a:t>
            </a:fld>
            <a:endParaRPr lang="de-DE" noProof="0"/>
          </a:p>
        </p:txBody>
      </p:sp>
      <p:sp>
        <p:nvSpPr>
          <p:cNvPr id="9" name="Ellipse 8">
            <a:extLst>
              <a:ext uri="{FF2B5EF4-FFF2-40B4-BE49-F238E27FC236}">
                <a16:creationId xmlns:a16="http://schemas.microsoft.com/office/drawing/2014/main" id="{976D0627-ED6D-4C97-8798-ADACF890FF51}"/>
              </a:ext>
            </a:extLst>
          </p:cNvPr>
          <p:cNvSpPr/>
          <p:nvPr/>
        </p:nvSpPr>
        <p:spPr>
          <a:xfrm>
            <a:off x="6512825" y="3170196"/>
            <a:ext cx="3904736" cy="1757405"/>
          </a:xfrm>
          <a:prstGeom prst="ellipse">
            <a:avLst/>
          </a:prstGeom>
          <a:solidFill>
            <a:schemeClr val="accent5">
              <a:alpha val="26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5D222D4A-9D42-46F1-A49F-F757B882BC1A}"/>
              </a:ext>
            </a:extLst>
          </p:cNvPr>
          <p:cNvSpPr txBox="1"/>
          <p:nvPr/>
        </p:nvSpPr>
        <p:spPr>
          <a:xfrm>
            <a:off x="347987" y="1503100"/>
            <a:ext cx="2971683" cy="3924306"/>
          </a:xfrm>
          <a:prstGeom prst="rect">
            <a:avLst/>
          </a:prstGeom>
        </p:spPr>
        <p:txBody>
          <a:bodyPr vert="horz" lIns="91440" tIns="45720" rIns="91440" bIns="45720" rtlCol="0">
            <a:normAutofit lnSpcReduction="10000"/>
          </a:bodyPr>
          <a:lstStyle>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lvl="1"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de-DE" sz="1400" dirty="0">
                <a:solidFill>
                  <a:schemeClr val="bg1"/>
                </a:solidFill>
              </a:rPr>
              <a:t>Der Kern der noch immer unbewiesenen Thesen des IPCC stellt den Energieaustausch durch Strahlung in den Mittelpunkt der Betrachtung. </a:t>
            </a:r>
          </a:p>
          <a:p>
            <a:r>
              <a:rPr lang="de-DE" sz="1400" dirty="0">
                <a:solidFill>
                  <a:schemeClr val="bg1"/>
                </a:solidFill>
              </a:rPr>
              <a:t>Konvektion spielt eine untergeordnete Rolle. Das ist jedoch nicht korrekt und die Bedeutung der Konvektion wird klarer, wenn man sich deren Zusammenspiel mit der Strahlung vor Augen führt.</a:t>
            </a:r>
          </a:p>
          <a:p>
            <a:r>
              <a:rPr lang="de-DE" sz="1400" dirty="0">
                <a:solidFill>
                  <a:schemeClr val="bg1"/>
                </a:solidFill>
              </a:rPr>
              <a:t>Was jedoch richtig dargestellt wurde, ist das energetische Gleichgewicht (Einstrahlung = Abstrahlung)</a:t>
            </a:r>
          </a:p>
          <a:p>
            <a:endParaRPr lang="de-DE" sz="1400" dirty="0"/>
          </a:p>
        </p:txBody>
      </p:sp>
      <p:sp>
        <p:nvSpPr>
          <p:cNvPr id="11" name="Interaktive Schaltfläche: Zur Startseite wechseln 10">
            <a:hlinkClick r:id="rId4" action="ppaction://hlinksldjump" highlightClick="1"/>
            <a:extLst>
              <a:ext uri="{FF2B5EF4-FFF2-40B4-BE49-F238E27FC236}">
                <a16:creationId xmlns:a16="http://schemas.microsoft.com/office/drawing/2014/main" id="{5EF4CD79-640E-4129-AC0E-E3703E727FBB}"/>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07554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D29C820-42D4-F7A1-18F3-E8D3455DD12A}"/>
              </a:ext>
            </a:extLst>
          </p:cNvPr>
          <p:cNvSpPr>
            <a:spLocks noGrp="1"/>
          </p:cNvSpPr>
          <p:nvPr>
            <p:ph type="dt" sz="half" idx="10"/>
          </p:nvPr>
        </p:nvSpPr>
        <p:spPr/>
        <p:txBody>
          <a:bodyPr/>
          <a:lstStyle/>
          <a:p>
            <a:pPr rtl="0"/>
            <a:fld id="{D3BEC845-C8B7-495B-A20D-8A851B722A4B}" type="datetime1">
              <a:rPr lang="de-DE" noProof="0" smtClean="0"/>
              <a:t>17.08.2023</a:t>
            </a:fld>
            <a:endParaRPr lang="de-DE" noProof="0"/>
          </a:p>
        </p:txBody>
      </p:sp>
      <p:sp>
        <p:nvSpPr>
          <p:cNvPr id="3" name="Fußzeilenplatzhalter 2">
            <a:extLst>
              <a:ext uri="{FF2B5EF4-FFF2-40B4-BE49-F238E27FC236}">
                <a16:creationId xmlns:a16="http://schemas.microsoft.com/office/drawing/2014/main" id="{9C9EF11A-864F-65B2-9175-FC5610CD9C34}"/>
              </a:ext>
            </a:extLst>
          </p:cNvPr>
          <p:cNvSpPr>
            <a:spLocks noGrp="1"/>
          </p:cNvSpPr>
          <p:nvPr>
            <p:ph type="ftr" sz="quarter" idx="11"/>
          </p:nvPr>
        </p:nvSpPr>
        <p:spPr/>
        <p:txBody>
          <a:bodyPr/>
          <a:lstStyle/>
          <a:p>
            <a:pPr rtl="0"/>
            <a:r>
              <a:rPr lang="de-DE" noProof="0"/>
              <a:t>Dipl.-Ing. Hans Jörg Schmidt</a:t>
            </a:r>
          </a:p>
        </p:txBody>
      </p:sp>
      <p:sp>
        <p:nvSpPr>
          <p:cNvPr id="4" name="Foliennummernplatzhalter 3">
            <a:extLst>
              <a:ext uri="{FF2B5EF4-FFF2-40B4-BE49-F238E27FC236}">
                <a16:creationId xmlns:a16="http://schemas.microsoft.com/office/drawing/2014/main" id="{7D5917E0-FC27-7084-968F-4B0BE1C167D8}"/>
              </a:ext>
            </a:extLst>
          </p:cNvPr>
          <p:cNvSpPr>
            <a:spLocks noGrp="1"/>
          </p:cNvSpPr>
          <p:nvPr>
            <p:ph type="sldNum" sz="quarter" idx="12"/>
          </p:nvPr>
        </p:nvSpPr>
        <p:spPr/>
        <p:txBody>
          <a:bodyPr/>
          <a:lstStyle/>
          <a:p>
            <a:pPr rtl="0"/>
            <a:fld id="{9CD8D479-8942-46E8-A226-A4E01F7A105C}" type="slidenum">
              <a:rPr lang="de-DE" noProof="0" smtClean="0"/>
              <a:t>16</a:t>
            </a:fld>
            <a:endParaRPr lang="de-DE" noProof="0"/>
          </a:p>
        </p:txBody>
      </p:sp>
      <p:sp>
        <p:nvSpPr>
          <p:cNvPr id="6" name="Rechteck 5">
            <a:extLst>
              <a:ext uri="{FF2B5EF4-FFF2-40B4-BE49-F238E27FC236}">
                <a16:creationId xmlns:a16="http://schemas.microsoft.com/office/drawing/2014/main" id="{CDFE03AC-B735-A29D-A6E6-9D02AA70111B}"/>
              </a:ext>
            </a:extLst>
          </p:cNvPr>
          <p:cNvSpPr/>
          <p:nvPr/>
        </p:nvSpPr>
        <p:spPr>
          <a:xfrm>
            <a:off x="2285999" y="4710617"/>
            <a:ext cx="5130512" cy="365126"/>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Psychologie - Grundlagenwissen</a:t>
            </a:r>
          </a:p>
        </p:txBody>
      </p:sp>
      <p:sp>
        <p:nvSpPr>
          <p:cNvPr id="7" name="Rechteck 6">
            <a:extLst>
              <a:ext uri="{FF2B5EF4-FFF2-40B4-BE49-F238E27FC236}">
                <a16:creationId xmlns:a16="http://schemas.microsoft.com/office/drawing/2014/main" id="{D68FF315-8509-E484-B2D4-D9F415EDCE49}"/>
              </a:ext>
            </a:extLst>
          </p:cNvPr>
          <p:cNvSpPr/>
          <p:nvPr/>
        </p:nvSpPr>
        <p:spPr>
          <a:xfrm>
            <a:off x="2285999" y="2736056"/>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Erdgeschichte</a:t>
            </a:r>
          </a:p>
        </p:txBody>
      </p:sp>
      <p:sp>
        <p:nvSpPr>
          <p:cNvPr id="8" name="Rechteck 7">
            <a:extLst>
              <a:ext uri="{FF2B5EF4-FFF2-40B4-BE49-F238E27FC236}">
                <a16:creationId xmlns:a16="http://schemas.microsoft.com/office/drawing/2014/main" id="{7DB690E8-9815-FF78-00FD-1ECF006DFAE7}"/>
              </a:ext>
            </a:extLst>
          </p:cNvPr>
          <p:cNvSpPr/>
          <p:nvPr/>
        </p:nvSpPr>
        <p:spPr>
          <a:xfrm>
            <a:off x="3331368" y="2736056"/>
            <a:ext cx="949036" cy="187556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Realität</a:t>
            </a:r>
          </a:p>
        </p:txBody>
      </p:sp>
      <p:sp>
        <p:nvSpPr>
          <p:cNvPr id="9" name="Rechteck 8">
            <a:extLst>
              <a:ext uri="{FF2B5EF4-FFF2-40B4-BE49-F238E27FC236}">
                <a16:creationId xmlns:a16="http://schemas.microsoft.com/office/drawing/2014/main" id="{DF039F83-F233-B95C-9949-AC89130DE3B0}"/>
              </a:ext>
            </a:extLst>
          </p:cNvPr>
          <p:cNvSpPr/>
          <p:nvPr/>
        </p:nvSpPr>
        <p:spPr>
          <a:xfrm>
            <a:off x="4376737" y="2736056"/>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Politik und Energiewende</a:t>
            </a:r>
          </a:p>
        </p:txBody>
      </p:sp>
      <p:sp>
        <p:nvSpPr>
          <p:cNvPr id="10" name="Rechteck 9">
            <a:extLst>
              <a:ext uri="{FF2B5EF4-FFF2-40B4-BE49-F238E27FC236}">
                <a16:creationId xmlns:a16="http://schemas.microsoft.com/office/drawing/2014/main" id="{D031CBDB-CB68-D046-71ED-94F1F4BF4174}"/>
              </a:ext>
            </a:extLst>
          </p:cNvPr>
          <p:cNvSpPr/>
          <p:nvPr/>
        </p:nvSpPr>
        <p:spPr>
          <a:xfrm>
            <a:off x="5422106" y="2736056"/>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Wirtschaft</a:t>
            </a:r>
          </a:p>
        </p:txBody>
      </p:sp>
      <p:sp>
        <p:nvSpPr>
          <p:cNvPr id="11" name="Rechteck 10">
            <a:extLst>
              <a:ext uri="{FF2B5EF4-FFF2-40B4-BE49-F238E27FC236}">
                <a16:creationId xmlns:a16="http://schemas.microsoft.com/office/drawing/2014/main" id="{736E7B6B-5787-BE75-DF02-D95FCF1A2A4E}"/>
              </a:ext>
            </a:extLst>
          </p:cNvPr>
          <p:cNvSpPr/>
          <p:nvPr/>
        </p:nvSpPr>
        <p:spPr>
          <a:xfrm>
            <a:off x="6467475"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IPCC - Weltklimarat</a:t>
            </a:r>
          </a:p>
        </p:txBody>
      </p:sp>
      <p:sp>
        <p:nvSpPr>
          <p:cNvPr id="12" name="Rechteck 11">
            <a:extLst>
              <a:ext uri="{FF2B5EF4-FFF2-40B4-BE49-F238E27FC236}">
                <a16:creationId xmlns:a16="http://schemas.microsoft.com/office/drawing/2014/main" id="{7726371E-3991-003B-A365-DDD334EED257}"/>
              </a:ext>
            </a:extLst>
          </p:cNvPr>
          <p:cNvSpPr/>
          <p:nvPr/>
        </p:nvSpPr>
        <p:spPr>
          <a:xfrm>
            <a:off x="2285999" y="2271929"/>
            <a:ext cx="5130512" cy="36512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Wissenschaft und Konsens</a:t>
            </a:r>
          </a:p>
        </p:txBody>
      </p:sp>
      <p:sp>
        <p:nvSpPr>
          <p:cNvPr id="13" name="Gleichschenkliges Dreieck 12">
            <a:extLst>
              <a:ext uri="{FF2B5EF4-FFF2-40B4-BE49-F238E27FC236}">
                <a16:creationId xmlns:a16="http://schemas.microsoft.com/office/drawing/2014/main" id="{061D2DAF-FA7C-AC8E-F5CB-B90D5ED9A494}"/>
              </a:ext>
            </a:extLst>
          </p:cNvPr>
          <p:cNvSpPr/>
          <p:nvPr/>
        </p:nvSpPr>
        <p:spPr>
          <a:xfrm>
            <a:off x="1978819" y="1171575"/>
            <a:ext cx="5643563" cy="1001353"/>
          </a:xfrm>
          <a:prstGeom prst="triangl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Kosten &amp; Schlussfolgerungen</a:t>
            </a:r>
          </a:p>
          <a:p>
            <a:pPr algn="ctr"/>
            <a:endParaRPr lang="de-DE" dirty="0"/>
          </a:p>
        </p:txBody>
      </p:sp>
      <p:sp>
        <p:nvSpPr>
          <p:cNvPr id="5" name="Interaktive Schaltfläche: Zur Startseite wechseln 4">
            <a:hlinkClick r:id="rId2" action="ppaction://hlinksldjump" highlightClick="1"/>
            <a:extLst>
              <a:ext uri="{FF2B5EF4-FFF2-40B4-BE49-F238E27FC236}">
                <a16:creationId xmlns:a16="http://schemas.microsoft.com/office/drawing/2014/main" id="{8E5F54A5-5994-1B07-B63E-9CBED749792E}"/>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2669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59DAD-90F7-4DD4-A8B9-AEC64D493778}"/>
              </a:ext>
            </a:extLst>
          </p:cNvPr>
          <p:cNvSpPr>
            <a:spLocks noGrp="1"/>
          </p:cNvSpPr>
          <p:nvPr>
            <p:ph type="title"/>
          </p:nvPr>
        </p:nvSpPr>
        <p:spPr/>
        <p:txBody>
          <a:bodyPr/>
          <a:lstStyle/>
          <a:p>
            <a:r>
              <a:rPr lang="de-DE" dirty="0"/>
              <a:t>Abstrahlung und Gegenstrahlung</a:t>
            </a:r>
          </a:p>
        </p:txBody>
      </p:sp>
      <p:sp>
        <p:nvSpPr>
          <p:cNvPr id="4" name="Datumsplatzhalter 3">
            <a:extLst>
              <a:ext uri="{FF2B5EF4-FFF2-40B4-BE49-F238E27FC236}">
                <a16:creationId xmlns:a16="http://schemas.microsoft.com/office/drawing/2014/main" id="{159C9253-AD85-4CE5-B04D-62FA490EDF1D}"/>
              </a:ext>
            </a:extLst>
          </p:cNvPr>
          <p:cNvSpPr>
            <a:spLocks noGrp="1"/>
          </p:cNvSpPr>
          <p:nvPr>
            <p:ph type="dt" sz="half" idx="10"/>
          </p:nvPr>
        </p:nvSpPr>
        <p:spPr/>
        <p:txBody>
          <a:bodyPr/>
          <a:lstStyle/>
          <a:p>
            <a:pPr rtl="0"/>
            <a:fld id="{FF912AAA-17FF-4657-8511-78BAFD425309}"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AA0457C2-6A2A-48B7-B538-CE57A678AB19}"/>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340839DB-91DD-418D-89AA-1D14FEACF707}"/>
              </a:ext>
            </a:extLst>
          </p:cNvPr>
          <p:cNvSpPr>
            <a:spLocks noGrp="1"/>
          </p:cNvSpPr>
          <p:nvPr>
            <p:ph type="sldNum" sz="quarter" idx="12"/>
          </p:nvPr>
        </p:nvSpPr>
        <p:spPr/>
        <p:txBody>
          <a:bodyPr/>
          <a:lstStyle/>
          <a:p>
            <a:pPr rtl="0"/>
            <a:fld id="{9CD8D479-8942-46E8-A226-A4E01F7A105C}" type="slidenum">
              <a:rPr lang="de-DE" noProof="0" smtClean="0"/>
              <a:t>17</a:t>
            </a:fld>
            <a:endParaRPr lang="de-DE" noProof="0"/>
          </a:p>
        </p:txBody>
      </p:sp>
      <p:pic>
        <p:nvPicPr>
          <p:cNvPr id="7" name="Grafik 6">
            <a:extLst>
              <a:ext uri="{FF2B5EF4-FFF2-40B4-BE49-F238E27FC236}">
                <a16:creationId xmlns:a16="http://schemas.microsoft.com/office/drawing/2014/main" id="{93DE38DC-FDBC-48A9-832A-3A40A6D6F88E}"/>
              </a:ext>
            </a:extLst>
          </p:cNvPr>
          <p:cNvPicPr>
            <a:picLocks noChangeAspect="1"/>
          </p:cNvPicPr>
          <p:nvPr/>
        </p:nvPicPr>
        <p:blipFill>
          <a:blip r:embed="rId3"/>
          <a:stretch>
            <a:fillRect/>
          </a:stretch>
        </p:blipFill>
        <p:spPr>
          <a:xfrm>
            <a:off x="3667945" y="1658239"/>
            <a:ext cx="7774579" cy="4298280"/>
          </a:xfrm>
          <a:prstGeom prst="rect">
            <a:avLst/>
          </a:prstGeom>
        </p:spPr>
      </p:pic>
      <p:sp>
        <p:nvSpPr>
          <p:cNvPr id="8" name="Textfeld 7">
            <a:extLst>
              <a:ext uri="{FF2B5EF4-FFF2-40B4-BE49-F238E27FC236}">
                <a16:creationId xmlns:a16="http://schemas.microsoft.com/office/drawing/2014/main" id="{9FD1E629-07A0-4B8C-BF00-19AD2A2A8DB0}"/>
              </a:ext>
            </a:extLst>
          </p:cNvPr>
          <p:cNvSpPr txBox="1"/>
          <p:nvPr/>
        </p:nvSpPr>
        <p:spPr>
          <a:xfrm>
            <a:off x="367866" y="2232875"/>
            <a:ext cx="3124262" cy="3766065"/>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lvl="1"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de-DE" sz="1400" dirty="0">
                <a:solidFill>
                  <a:schemeClr val="bg1"/>
                </a:solidFill>
              </a:rPr>
              <a:t>Die Gegenstrahlung ist ein reales Phänomen</a:t>
            </a:r>
          </a:p>
          <a:p>
            <a:r>
              <a:rPr lang="de-DE" sz="1400" dirty="0">
                <a:solidFill>
                  <a:schemeClr val="bg1"/>
                </a:solidFill>
              </a:rPr>
              <a:t>Energie kann trotz allem nicht von einem kühleren auf ein wärmeres Medium übertragen werden</a:t>
            </a:r>
          </a:p>
          <a:p>
            <a:r>
              <a:rPr lang="de-DE" sz="1400" dirty="0">
                <a:solidFill>
                  <a:schemeClr val="bg1"/>
                </a:solidFill>
              </a:rPr>
              <a:t>Strahlung und Gegenstrahlung sind von der Dichte der Atmosphäre abhängig, und damit auch von der Höh</a:t>
            </a:r>
            <a:r>
              <a:rPr lang="de-DE" sz="1400" dirty="0"/>
              <a:t>e</a:t>
            </a:r>
          </a:p>
        </p:txBody>
      </p:sp>
      <p:sp>
        <p:nvSpPr>
          <p:cNvPr id="9" name="Interaktive Schaltfläche: Zur Startseite wechseln 8">
            <a:hlinkClick r:id="rId4" action="ppaction://hlinksldjump" highlightClick="1"/>
            <a:extLst>
              <a:ext uri="{FF2B5EF4-FFF2-40B4-BE49-F238E27FC236}">
                <a16:creationId xmlns:a16="http://schemas.microsoft.com/office/drawing/2014/main" id="{D9BC4983-0DF5-41B9-A72A-E94C0F1B85EA}"/>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5968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517BF-A4A7-4FE0-B722-BFACAED3DC9E}"/>
              </a:ext>
            </a:extLst>
          </p:cNvPr>
          <p:cNvSpPr>
            <a:spLocks noGrp="1"/>
          </p:cNvSpPr>
          <p:nvPr>
            <p:ph type="title"/>
          </p:nvPr>
        </p:nvSpPr>
        <p:spPr/>
        <p:txBody>
          <a:bodyPr/>
          <a:lstStyle/>
          <a:p>
            <a:r>
              <a:rPr lang="de-DE" dirty="0"/>
              <a:t>Atmosphäre und Zusammensetzung</a:t>
            </a:r>
          </a:p>
        </p:txBody>
      </p:sp>
      <p:sp>
        <p:nvSpPr>
          <p:cNvPr id="4" name="Datumsplatzhalter 3">
            <a:extLst>
              <a:ext uri="{FF2B5EF4-FFF2-40B4-BE49-F238E27FC236}">
                <a16:creationId xmlns:a16="http://schemas.microsoft.com/office/drawing/2014/main" id="{B71DA675-8AF0-4880-A95D-5CF4D08225A3}"/>
              </a:ext>
            </a:extLst>
          </p:cNvPr>
          <p:cNvSpPr>
            <a:spLocks noGrp="1"/>
          </p:cNvSpPr>
          <p:nvPr>
            <p:ph type="dt" sz="half" idx="10"/>
          </p:nvPr>
        </p:nvSpPr>
        <p:spPr/>
        <p:txBody>
          <a:bodyPr/>
          <a:lstStyle/>
          <a:p>
            <a:pPr rtl="0"/>
            <a:fld id="{FF912AAA-17FF-4657-8511-78BAFD425309}"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36DC51F1-4933-43EA-812B-31AEA3745A59}"/>
              </a:ext>
            </a:extLst>
          </p:cNvPr>
          <p:cNvSpPr>
            <a:spLocks noGrp="1"/>
          </p:cNvSpPr>
          <p:nvPr>
            <p:ph type="ftr" sz="quarter" idx="11"/>
          </p:nvPr>
        </p:nvSpPr>
        <p:spPr/>
        <p:txBody>
          <a:bodyPr/>
          <a:lstStyle/>
          <a:p>
            <a:pPr rtl="0"/>
            <a:r>
              <a:rPr lang="de-DE" noProof="0"/>
              <a:t>Dipl.-Ing. Hans Jörg Schmidt</a:t>
            </a:r>
          </a:p>
        </p:txBody>
      </p:sp>
      <p:sp>
        <p:nvSpPr>
          <p:cNvPr id="6" name="Foliennummernplatzhalter 5">
            <a:extLst>
              <a:ext uri="{FF2B5EF4-FFF2-40B4-BE49-F238E27FC236}">
                <a16:creationId xmlns:a16="http://schemas.microsoft.com/office/drawing/2014/main" id="{EC2B90E3-B7A9-46FE-84D8-979476AC4B0E}"/>
              </a:ext>
            </a:extLst>
          </p:cNvPr>
          <p:cNvSpPr>
            <a:spLocks noGrp="1"/>
          </p:cNvSpPr>
          <p:nvPr>
            <p:ph type="sldNum" sz="quarter" idx="12"/>
          </p:nvPr>
        </p:nvSpPr>
        <p:spPr/>
        <p:txBody>
          <a:bodyPr/>
          <a:lstStyle/>
          <a:p>
            <a:pPr rtl="0"/>
            <a:fld id="{9CD8D479-8942-46E8-A226-A4E01F7A105C}" type="slidenum">
              <a:rPr lang="de-DE" noProof="0" smtClean="0"/>
              <a:t>18</a:t>
            </a:fld>
            <a:endParaRPr lang="de-DE" noProof="0"/>
          </a:p>
        </p:txBody>
      </p:sp>
      <p:pic>
        <p:nvPicPr>
          <p:cNvPr id="7" name="Grafik 6">
            <a:extLst>
              <a:ext uri="{FF2B5EF4-FFF2-40B4-BE49-F238E27FC236}">
                <a16:creationId xmlns:a16="http://schemas.microsoft.com/office/drawing/2014/main" id="{CDB5347C-6200-48D0-8605-4766CCD67671}"/>
              </a:ext>
            </a:extLst>
          </p:cNvPr>
          <p:cNvPicPr>
            <a:picLocks noChangeAspect="1"/>
          </p:cNvPicPr>
          <p:nvPr/>
        </p:nvPicPr>
        <p:blipFill>
          <a:blip r:embed="rId2"/>
          <a:stretch>
            <a:fillRect/>
          </a:stretch>
        </p:blipFill>
        <p:spPr>
          <a:xfrm>
            <a:off x="335664" y="1259415"/>
            <a:ext cx="8596668" cy="4800072"/>
          </a:xfrm>
          <a:prstGeom prst="rect">
            <a:avLst/>
          </a:prstGeom>
        </p:spPr>
      </p:pic>
      <p:sp>
        <p:nvSpPr>
          <p:cNvPr id="8" name="Interaktive Schaltfläche: Zur Startseite wechseln 7">
            <a:hlinkClick r:id="rId3" action="ppaction://hlinksldjump" highlightClick="1"/>
            <a:extLst>
              <a:ext uri="{FF2B5EF4-FFF2-40B4-BE49-F238E27FC236}">
                <a16:creationId xmlns:a16="http://schemas.microsoft.com/office/drawing/2014/main" id="{811EB1EC-5BF6-46A7-94F0-2FF1BE94036A}"/>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536DFE1-1860-8706-2B24-00DAE9005E65}"/>
              </a:ext>
            </a:extLst>
          </p:cNvPr>
          <p:cNvPicPr>
            <a:picLocks noChangeAspect="1"/>
          </p:cNvPicPr>
          <p:nvPr/>
        </p:nvPicPr>
        <p:blipFill>
          <a:blip r:embed="rId4"/>
          <a:stretch>
            <a:fillRect/>
          </a:stretch>
        </p:blipFill>
        <p:spPr>
          <a:xfrm>
            <a:off x="9022556" y="2250281"/>
            <a:ext cx="2623400" cy="2793206"/>
          </a:xfrm>
          <a:prstGeom prst="rect">
            <a:avLst/>
          </a:prstGeom>
        </p:spPr>
      </p:pic>
    </p:spTree>
    <p:extLst>
      <p:ext uri="{BB962C8B-B14F-4D97-AF65-F5344CB8AC3E}">
        <p14:creationId xmlns:p14="http://schemas.microsoft.com/office/powerpoint/2010/main" val="23110572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933F-BB21-4AB0-BFA0-B024ADFFD611}"/>
              </a:ext>
            </a:extLst>
          </p:cNvPr>
          <p:cNvSpPr>
            <a:spLocks noGrp="1"/>
          </p:cNvSpPr>
          <p:nvPr>
            <p:ph type="title"/>
          </p:nvPr>
        </p:nvSpPr>
        <p:spPr/>
        <p:txBody>
          <a:bodyPr/>
          <a:lstStyle/>
          <a:p>
            <a:r>
              <a:rPr lang="de-DE" dirty="0"/>
              <a:t>Es gibt kein Treibhaus</a:t>
            </a:r>
          </a:p>
        </p:txBody>
      </p:sp>
      <p:sp>
        <p:nvSpPr>
          <p:cNvPr id="4" name="Datumsplatzhalter 3">
            <a:extLst>
              <a:ext uri="{FF2B5EF4-FFF2-40B4-BE49-F238E27FC236}">
                <a16:creationId xmlns:a16="http://schemas.microsoft.com/office/drawing/2014/main" id="{79128463-63D5-41B3-944A-867D71BE2ADF}"/>
              </a:ext>
            </a:extLst>
          </p:cNvPr>
          <p:cNvSpPr>
            <a:spLocks noGrp="1"/>
          </p:cNvSpPr>
          <p:nvPr>
            <p:ph type="dt" sz="half" idx="10"/>
          </p:nvPr>
        </p:nvSpPr>
        <p:spPr/>
        <p:txBody>
          <a:bodyPr/>
          <a:lstStyle/>
          <a:p>
            <a:pPr rtl="0"/>
            <a:fld id="{C8B0293F-F76A-458D-91FB-B62656510162}"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CB658A6D-0D28-4435-961E-968076058BDD}"/>
              </a:ext>
            </a:extLst>
          </p:cNvPr>
          <p:cNvSpPr>
            <a:spLocks noGrp="1"/>
          </p:cNvSpPr>
          <p:nvPr>
            <p:ph type="ftr" sz="quarter" idx="11"/>
          </p:nvPr>
        </p:nvSpPr>
        <p:spPr/>
        <p:txBody>
          <a:bodyPr/>
          <a:lstStyle/>
          <a:p>
            <a:pPr rtl="0"/>
            <a:r>
              <a:rPr lang="de-DE" noProof="0"/>
              <a:t>Dipl.-Ing. Hans Jörg Schmidt</a:t>
            </a:r>
          </a:p>
        </p:txBody>
      </p:sp>
      <p:sp>
        <p:nvSpPr>
          <p:cNvPr id="6" name="Foliennummernplatzhalter 5">
            <a:extLst>
              <a:ext uri="{FF2B5EF4-FFF2-40B4-BE49-F238E27FC236}">
                <a16:creationId xmlns:a16="http://schemas.microsoft.com/office/drawing/2014/main" id="{3E7721E1-D0DD-47E6-8751-077A2D799607}"/>
              </a:ext>
            </a:extLst>
          </p:cNvPr>
          <p:cNvSpPr>
            <a:spLocks noGrp="1"/>
          </p:cNvSpPr>
          <p:nvPr>
            <p:ph type="sldNum" sz="quarter" idx="12"/>
          </p:nvPr>
        </p:nvSpPr>
        <p:spPr/>
        <p:txBody>
          <a:bodyPr/>
          <a:lstStyle/>
          <a:p>
            <a:pPr rtl="0"/>
            <a:fld id="{9CD8D479-8942-46E8-A226-A4E01F7A105C}" type="slidenum">
              <a:rPr lang="de-DE" noProof="0" smtClean="0"/>
              <a:t>19</a:t>
            </a:fld>
            <a:endParaRPr lang="de-DE" noProof="0"/>
          </a:p>
        </p:txBody>
      </p:sp>
      <p:sp>
        <p:nvSpPr>
          <p:cNvPr id="8" name="Interaktive Schaltfläche: Zur Startseite wechseln 7">
            <a:hlinkClick r:id="rId2" action="ppaction://hlinksldjump" highlightClick="1"/>
            <a:extLst>
              <a:ext uri="{FF2B5EF4-FFF2-40B4-BE49-F238E27FC236}">
                <a16:creationId xmlns:a16="http://schemas.microsoft.com/office/drawing/2014/main" id="{0E52A396-29F0-454F-A756-76C013DA8599}"/>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E413ADB-7245-F58A-1165-A01CBA9392E5}"/>
              </a:ext>
            </a:extLst>
          </p:cNvPr>
          <p:cNvPicPr>
            <a:picLocks noChangeAspect="1"/>
          </p:cNvPicPr>
          <p:nvPr/>
        </p:nvPicPr>
        <p:blipFill>
          <a:blip r:embed="rId3"/>
          <a:stretch>
            <a:fillRect/>
          </a:stretch>
        </p:blipFill>
        <p:spPr>
          <a:xfrm>
            <a:off x="852314" y="1270000"/>
            <a:ext cx="8536782" cy="4848892"/>
          </a:xfrm>
          <a:prstGeom prst="rect">
            <a:avLst/>
          </a:prstGeom>
        </p:spPr>
      </p:pic>
    </p:spTree>
    <p:extLst>
      <p:ext uri="{BB962C8B-B14F-4D97-AF65-F5344CB8AC3E}">
        <p14:creationId xmlns:p14="http://schemas.microsoft.com/office/powerpoint/2010/main" val="2784490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A4043-A3FE-44CE-89F6-E974F1DB6D5B}"/>
              </a:ext>
            </a:extLst>
          </p:cNvPr>
          <p:cNvSpPr>
            <a:spLocks noGrp="1"/>
          </p:cNvSpPr>
          <p:nvPr>
            <p:ph type="title"/>
          </p:nvPr>
        </p:nvSpPr>
        <p:spPr>
          <a:xfrm>
            <a:off x="677334" y="609600"/>
            <a:ext cx="8596668" cy="1320800"/>
          </a:xfrm>
        </p:spPr>
        <p:txBody>
          <a:bodyPr anchor="t">
            <a:normAutofit/>
          </a:bodyPr>
          <a:lstStyle/>
          <a:p>
            <a:r>
              <a:rPr lang="de-DE" dirty="0"/>
              <a:t>Hans Jörg Schmidt</a:t>
            </a:r>
          </a:p>
        </p:txBody>
      </p:sp>
      <p:sp>
        <p:nvSpPr>
          <p:cNvPr id="3" name="Inhaltsplatzhalter 2">
            <a:extLst>
              <a:ext uri="{FF2B5EF4-FFF2-40B4-BE49-F238E27FC236}">
                <a16:creationId xmlns:a16="http://schemas.microsoft.com/office/drawing/2014/main" id="{49F38393-DC7B-4B6D-8404-B802E4E0C511}"/>
              </a:ext>
            </a:extLst>
          </p:cNvPr>
          <p:cNvSpPr>
            <a:spLocks noGrp="1"/>
          </p:cNvSpPr>
          <p:nvPr>
            <p:ph idx="1"/>
          </p:nvPr>
        </p:nvSpPr>
        <p:spPr>
          <a:xfrm>
            <a:off x="4063160" y="2160589"/>
            <a:ext cx="5207839" cy="3880773"/>
          </a:xfrm>
        </p:spPr>
        <p:txBody>
          <a:bodyPr>
            <a:normAutofit/>
          </a:bodyPr>
          <a:lstStyle/>
          <a:p>
            <a:r>
              <a:rPr lang="de-DE" sz="1400" dirty="0"/>
              <a:t>Fachabitur und Facharbeiter für chemische Produktion</a:t>
            </a:r>
          </a:p>
          <a:p>
            <a:r>
              <a:rPr lang="de-DE" sz="1400" dirty="0"/>
              <a:t>Studium Chemische Verfahrenstechnik MLU Halle Wittenberg</a:t>
            </a:r>
          </a:p>
          <a:p>
            <a:r>
              <a:rPr lang="de-DE" sz="1400" dirty="0"/>
              <a:t>Informatik / Projektmanager / IT Manager</a:t>
            </a:r>
          </a:p>
          <a:p>
            <a:r>
              <a:rPr lang="de-DE" sz="1400" dirty="0"/>
              <a:t>Hobbys: Fliegerei, amerikanische Fahrzeugtechnik, Geopolitik, Programmierung, Frühgeschichte</a:t>
            </a:r>
          </a:p>
          <a:p>
            <a:endParaRPr lang="de-DE" sz="1400" dirty="0"/>
          </a:p>
          <a:p>
            <a:r>
              <a:rPr lang="de-DE" sz="1400" dirty="0"/>
              <a:t>Verheiratet, ein Sohn, lebt in Thüringen</a:t>
            </a:r>
          </a:p>
        </p:txBody>
      </p:sp>
      <p:sp>
        <p:nvSpPr>
          <p:cNvPr id="4" name="Datumsplatzhalter 3">
            <a:extLst>
              <a:ext uri="{FF2B5EF4-FFF2-40B4-BE49-F238E27FC236}">
                <a16:creationId xmlns:a16="http://schemas.microsoft.com/office/drawing/2014/main" id="{73D742D5-50BA-455D-92B6-F6B4A34A8E1D}"/>
              </a:ext>
            </a:extLst>
          </p:cNvPr>
          <p:cNvSpPr>
            <a:spLocks noGrp="1"/>
          </p:cNvSpPr>
          <p:nvPr>
            <p:ph type="dt" sz="half" idx="10"/>
          </p:nvPr>
        </p:nvSpPr>
        <p:spPr>
          <a:xfrm>
            <a:off x="6679155" y="6041362"/>
            <a:ext cx="1437917" cy="365125"/>
          </a:xfrm>
        </p:spPr>
        <p:txBody>
          <a:bodyPr>
            <a:normAutofit/>
          </a:bodyPr>
          <a:lstStyle/>
          <a:p>
            <a:pPr rtl="0">
              <a:spcAft>
                <a:spcPts val="600"/>
              </a:spcAft>
            </a:pPr>
            <a:fld id="{FF912AAA-17FF-4657-8511-78BAFD425309}" type="datetime1">
              <a:rPr lang="de-DE" noProof="0" smtClean="0"/>
              <a:pPr rtl="0">
                <a:spcAft>
                  <a:spcPts val="600"/>
                </a:spcAft>
              </a:pPr>
              <a:t>17.08.2023</a:t>
            </a:fld>
            <a:endParaRPr lang="de-DE" noProof="0"/>
          </a:p>
        </p:txBody>
      </p:sp>
      <p:sp>
        <p:nvSpPr>
          <p:cNvPr id="5" name="Fußzeilenplatzhalter 4">
            <a:extLst>
              <a:ext uri="{FF2B5EF4-FFF2-40B4-BE49-F238E27FC236}">
                <a16:creationId xmlns:a16="http://schemas.microsoft.com/office/drawing/2014/main" id="{BE33F9E9-E10A-4EF5-9FFB-F01C47DB9592}"/>
              </a:ext>
            </a:extLst>
          </p:cNvPr>
          <p:cNvSpPr>
            <a:spLocks noGrp="1"/>
          </p:cNvSpPr>
          <p:nvPr>
            <p:ph type="ftr" sz="quarter" idx="11"/>
          </p:nvPr>
        </p:nvSpPr>
        <p:spPr>
          <a:xfrm>
            <a:off x="677334" y="6041362"/>
            <a:ext cx="6297612" cy="365125"/>
          </a:xfrm>
        </p:spPr>
        <p:txBody>
          <a:bodyPr>
            <a:normAutofit/>
          </a:bodyPr>
          <a:lstStyle/>
          <a:p>
            <a:pPr rtl="0">
              <a:spcAft>
                <a:spcPts val="600"/>
              </a:spcAft>
            </a:pPr>
            <a:r>
              <a:rPr lang="de-DE" noProof="0"/>
              <a:t>Dipl.-Ing. Hans Jörg Schmidt</a:t>
            </a:r>
          </a:p>
        </p:txBody>
      </p:sp>
      <p:pic>
        <p:nvPicPr>
          <p:cNvPr id="12" name="Grafik 11" descr="Ein Bild, das Person, Mann, Anzug, Schlips enthält.&#10;&#10;Automatisch generierte Beschreibung">
            <a:extLst>
              <a:ext uri="{FF2B5EF4-FFF2-40B4-BE49-F238E27FC236}">
                <a16:creationId xmlns:a16="http://schemas.microsoft.com/office/drawing/2014/main" id="{EC7A0A2D-BA19-42E8-AFB8-DB478A83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90" b="1"/>
          <a:stretch/>
        </p:blipFill>
        <p:spPr>
          <a:xfrm>
            <a:off x="1043094" y="2157539"/>
            <a:ext cx="1509667" cy="1863855"/>
          </a:xfrm>
          <a:prstGeom prst="rect">
            <a:avLst/>
          </a:prstGeom>
          <a:effectLst>
            <a:outerShdw blurRad="50800" dist="38100" dir="2700000" algn="tl" rotWithShape="0">
              <a:prstClr val="black">
                <a:alpha val="40000"/>
              </a:prstClr>
            </a:outerShdw>
          </a:effectLst>
        </p:spPr>
      </p:pic>
      <p:sp>
        <p:nvSpPr>
          <p:cNvPr id="6" name="Foliennummernplatzhalter 5">
            <a:extLst>
              <a:ext uri="{FF2B5EF4-FFF2-40B4-BE49-F238E27FC236}">
                <a16:creationId xmlns:a16="http://schemas.microsoft.com/office/drawing/2014/main" id="{C4E63DEE-56A6-4405-BB93-638219DBC4FB}"/>
              </a:ext>
            </a:extLst>
          </p:cNvPr>
          <p:cNvSpPr>
            <a:spLocks noGrp="1"/>
          </p:cNvSpPr>
          <p:nvPr>
            <p:ph type="sldNum" sz="quarter" idx="12"/>
          </p:nvPr>
        </p:nvSpPr>
        <p:spPr>
          <a:xfrm>
            <a:off x="8590663" y="6041362"/>
            <a:ext cx="683339" cy="365125"/>
          </a:xfrm>
        </p:spPr>
        <p:txBody>
          <a:bodyPr>
            <a:normAutofit/>
          </a:bodyPr>
          <a:lstStyle/>
          <a:p>
            <a:pPr rtl="0">
              <a:spcAft>
                <a:spcPts val="600"/>
              </a:spcAft>
            </a:pPr>
            <a:fld id="{9CD8D479-8942-46E8-A226-A4E01F7A105C}" type="slidenum">
              <a:rPr lang="de-DE" noProof="0" smtClean="0"/>
              <a:pPr rtl="0">
                <a:spcAft>
                  <a:spcPts val="600"/>
                </a:spcAft>
              </a:pPr>
              <a:t>2</a:t>
            </a:fld>
            <a:endParaRPr lang="de-DE" noProof="0"/>
          </a:p>
        </p:txBody>
      </p:sp>
    </p:spTree>
    <p:extLst>
      <p:ext uri="{BB962C8B-B14F-4D97-AF65-F5344CB8AC3E}">
        <p14:creationId xmlns:p14="http://schemas.microsoft.com/office/powerpoint/2010/main" val="9088241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5C203-9BF2-4723-B89F-5C8D19FD3328}"/>
              </a:ext>
            </a:extLst>
          </p:cNvPr>
          <p:cNvSpPr>
            <a:spLocks noGrp="1"/>
          </p:cNvSpPr>
          <p:nvPr>
            <p:ph type="title"/>
          </p:nvPr>
        </p:nvSpPr>
        <p:spPr/>
        <p:txBody>
          <a:bodyPr/>
          <a:lstStyle/>
          <a:p>
            <a:r>
              <a:rPr lang="de-DE" dirty="0"/>
              <a:t>Ist CO</a:t>
            </a:r>
            <a:r>
              <a:rPr lang="de-DE" baseline="-25000" dirty="0"/>
              <a:t>2</a:t>
            </a:r>
            <a:r>
              <a:rPr lang="de-DE" dirty="0"/>
              <a:t> tatsächlich so schädlich ?</a:t>
            </a:r>
          </a:p>
        </p:txBody>
      </p:sp>
      <p:sp>
        <p:nvSpPr>
          <p:cNvPr id="4" name="Datumsplatzhalter 3">
            <a:extLst>
              <a:ext uri="{FF2B5EF4-FFF2-40B4-BE49-F238E27FC236}">
                <a16:creationId xmlns:a16="http://schemas.microsoft.com/office/drawing/2014/main" id="{9F3F81DC-39CB-4EBF-9B2B-F933D3B5C0F3}"/>
              </a:ext>
            </a:extLst>
          </p:cNvPr>
          <p:cNvSpPr>
            <a:spLocks noGrp="1"/>
          </p:cNvSpPr>
          <p:nvPr>
            <p:ph type="dt" sz="half" idx="10"/>
          </p:nvPr>
        </p:nvSpPr>
        <p:spPr/>
        <p:txBody>
          <a:bodyPr/>
          <a:lstStyle/>
          <a:p>
            <a:pPr rtl="0"/>
            <a:fld id="{ABF2A075-BE8A-4483-BC4B-08F6AD5B4BD2}"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798D05D1-B3D7-4A7E-AFCC-15BECB912FF1}"/>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CB43CAB5-F787-461A-B133-0EC3803189AC}"/>
              </a:ext>
            </a:extLst>
          </p:cNvPr>
          <p:cNvSpPr>
            <a:spLocks noGrp="1"/>
          </p:cNvSpPr>
          <p:nvPr>
            <p:ph type="sldNum" sz="quarter" idx="12"/>
          </p:nvPr>
        </p:nvSpPr>
        <p:spPr/>
        <p:txBody>
          <a:bodyPr/>
          <a:lstStyle/>
          <a:p>
            <a:pPr rtl="0"/>
            <a:fld id="{9CD8D479-8942-46E8-A226-A4E01F7A105C}" type="slidenum">
              <a:rPr lang="de-DE" noProof="0" smtClean="0"/>
              <a:t>20</a:t>
            </a:fld>
            <a:endParaRPr lang="de-DE" noProof="0"/>
          </a:p>
        </p:txBody>
      </p:sp>
      <p:pic>
        <p:nvPicPr>
          <p:cNvPr id="7" name="Grafik 6">
            <a:extLst>
              <a:ext uri="{FF2B5EF4-FFF2-40B4-BE49-F238E27FC236}">
                <a16:creationId xmlns:a16="http://schemas.microsoft.com/office/drawing/2014/main" id="{9FBFF811-D0AC-4AEE-90C1-FBA383A1750D}"/>
              </a:ext>
            </a:extLst>
          </p:cNvPr>
          <p:cNvPicPr>
            <a:picLocks noChangeAspect="1"/>
          </p:cNvPicPr>
          <p:nvPr/>
        </p:nvPicPr>
        <p:blipFill>
          <a:blip r:embed="rId2"/>
          <a:stretch>
            <a:fillRect/>
          </a:stretch>
        </p:blipFill>
        <p:spPr>
          <a:xfrm>
            <a:off x="878305" y="1615265"/>
            <a:ext cx="4460428" cy="4269686"/>
          </a:xfrm>
          <a:prstGeom prst="rect">
            <a:avLst/>
          </a:prstGeom>
        </p:spPr>
      </p:pic>
      <p:sp>
        <p:nvSpPr>
          <p:cNvPr id="8" name="Inhaltsplatzhalter 2">
            <a:extLst>
              <a:ext uri="{FF2B5EF4-FFF2-40B4-BE49-F238E27FC236}">
                <a16:creationId xmlns:a16="http://schemas.microsoft.com/office/drawing/2014/main" id="{03868EE7-F5E4-4FCD-97EB-72B1D89C9B77}"/>
              </a:ext>
            </a:extLst>
          </p:cNvPr>
          <p:cNvSpPr>
            <a:spLocks noGrp="1"/>
          </p:cNvSpPr>
          <p:nvPr/>
        </p:nvSpPr>
        <p:spPr>
          <a:xfrm>
            <a:off x="5682400" y="2176916"/>
            <a:ext cx="3957403" cy="38644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de-DE" sz="1400" dirty="0">
                <a:solidFill>
                  <a:schemeClr val="bg1"/>
                </a:solidFill>
              </a:rPr>
              <a:t>Auf keinen Fall, CO</a:t>
            </a:r>
            <a:r>
              <a:rPr lang="de-DE" sz="1400" baseline="-25000" dirty="0">
                <a:solidFill>
                  <a:schemeClr val="bg1"/>
                </a:solidFill>
              </a:rPr>
              <a:t>2</a:t>
            </a:r>
            <a:r>
              <a:rPr lang="de-DE" sz="1400" dirty="0">
                <a:solidFill>
                  <a:schemeClr val="bg1"/>
                </a:solidFill>
              </a:rPr>
              <a:t> ist neben Licht und Wasser die wichtigste chemische Verbindung in unserer gesamten Nahrungskette</a:t>
            </a:r>
          </a:p>
          <a:p>
            <a:r>
              <a:rPr lang="de-DE" sz="1400" dirty="0">
                <a:solidFill>
                  <a:schemeClr val="bg1"/>
                </a:solidFill>
              </a:rPr>
              <a:t>Es ist geruchlos, geschmacklos und völlig ungiftig</a:t>
            </a:r>
          </a:p>
          <a:p>
            <a:r>
              <a:rPr lang="de-DE" sz="1400" dirty="0">
                <a:solidFill>
                  <a:schemeClr val="bg1"/>
                </a:solidFill>
              </a:rPr>
              <a:t>Heute ist es nur noch ein Spurengas – mit ca. 400 ppm oder auch 0,039 % Anteil an unserer Luft</a:t>
            </a:r>
          </a:p>
          <a:p>
            <a:endParaRPr lang="de-DE" sz="1400" dirty="0"/>
          </a:p>
        </p:txBody>
      </p:sp>
      <p:sp>
        <p:nvSpPr>
          <p:cNvPr id="9" name="Interaktive Schaltfläche: Zur Startseite wechseln 8">
            <a:hlinkClick r:id="rId3" action="ppaction://hlinksldjump" highlightClick="1"/>
            <a:extLst>
              <a:ext uri="{FF2B5EF4-FFF2-40B4-BE49-F238E27FC236}">
                <a16:creationId xmlns:a16="http://schemas.microsoft.com/office/drawing/2014/main" id="{96337DCD-9CCB-43EA-AC58-D46E2489F943}"/>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31912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D29C820-42D4-F7A1-18F3-E8D3455DD12A}"/>
              </a:ext>
            </a:extLst>
          </p:cNvPr>
          <p:cNvSpPr>
            <a:spLocks noGrp="1"/>
          </p:cNvSpPr>
          <p:nvPr>
            <p:ph type="dt" sz="half" idx="10"/>
          </p:nvPr>
        </p:nvSpPr>
        <p:spPr/>
        <p:txBody>
          <a:bodyPr/>
          <a:lstStyle/>
          <a:p>
            <a:pPr rtl="0"/>
            <a:fld id="{D3BEC845-C8B7-495B-A20D-8A851B722A4B}" type="datetime1">
              <a:rPr lang="de-DE" noProof="0" smtClean="0"/>
              <a:t>17.08.2023</a:t>
            </a:fld>
            <a:endParaRPr lang="de-DE" noProof="0"/>
          </a:p>
        </p:txBody>
      </p:sp>
      <p:sp>
        <p:nvSpPr>
          <p:cNvPr id="3" name="Fußzeilenplatzhalter 2">
            <a:extLst>
              <a:ext uri="{FF2B5EF4-FFF2-40B4-BE49-F238E27FC236}">
                <a16:creationId xmlns:a16="http://schemas.microsoft.com/office/drawing/2014/main" id="{9C9EF11A-864F-65B2-9175-FC5610CD9C34}"/>
              </a:ext>
            </a:extLst>
          </p:cNvPr>
          <p:cNvSpPr>
            <a:spLocks noGrp="1"/>
          </p:cNvSpPr>
          <p:nvPr>
            <p:ph type="ftr" sz="quarter" idx="11"/>
          </p:nvPr>
        </p:nvSpPr>
        <p:spPr/>
        <p:txBody>
          <a:bodyPr/>
          <a:lstStyle/>
          <a:p>
            <a:pPr rtl="0"/>
            <a:r>
              <a:rPr lang="de-DE" noProof="0"/>
              <a:t>Dipl.-Ing. Hans Jörg Schmidt</a:t>
            </a:r>
          </a:p>
        </p:txBody>
      </p:sp>
      <p:sp>
        <p:nvSpPr>
          <p:cNvPr id="4" name="Foliennummernplatzhalter 3">
            <a:extLst>
              <a:ext uri="{FF2B5EF4-FFF2-40B4-BE49-F238E27FC236}">
                <a16:creationId xmlns:a16="http://schemas.microsoft.com/office/drawing/2014/main" id="{7D5917E0-FC27-7084-968F-4B0BE1C167D8}"/>
              </a:ext>
            </a:extLst>
          </p:cNvPr>
          <p:cNvSpPr>
            <a:spLocks noGrp="1"/>
          </p:cNvSpPr>
          <p:nvPr>
            <p:ph type="sldNum" sz="quarter" idx="12"/>
          </p:nvPr>
        </p:nvSpPr>
        <p:spPr/>
        <p:txBody>
          <a:bodyPr/>
          <a:lstStyle/>
          <a:p>
            <a:pPr rtl="0"/>
            <a:fld id="{9CD8D479-8942-46E8-A226-A4E01F7A105C}" type="slidenum">
              <a:rPr lang="de-DE" noProof="0" smtClean="0"/>
              <a:t>21</a:t>
            </a:fld>
            <a:endParaRPr lang="de-DE" noProof="0"/>
          </a:p>
        </p:txBody>
      </p:sp>
      <p:sp>
        <p:nvSpPr>
          <p:cNvPr id="6" name="Rechteck 5">
            <a:extLst>
              <a:ext uri="{FF2B5EF4-FFF2-40B4-BE49-F238E27FC236}">
                <a16:creationId xmlns:a16="http://schemas.microsoft.com/office/drawing/2014/main" id="{CDFE03AC-B735-A29D-A6E6-9D02AA70111B}"/>
              </a:ext>
            </a:extLst>
          </p:cNvPr>
          <p:cNvSpPr/>
          <p:nvPr/>
        </p:nvSpPr>
        <p:spPr>
          <a:xfrm>
            <a:off x="2285999" y="4710617"/>
            <a:ext cx="5130512" cy="365126"/>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Psychologie - Grundlagenwissen</a:t>
            </a:r>
          </a:p>
        </p:txBody>
      </p:sp>
      <p:sp>
        <p:nvSpPr>
          <p:cNvPr id="7" name="Rechteck 6">
            <a:extLst>
              <a:ext uri="{FF2B5EF4-FFF2-40B4-BE49-F238E27FC236}">
                <a16:creationId xmlns:a16="http://schemas.microsoft.com/office/drawing/2014/main" id="{D68FF315-8509-E484-B2D4-D9F415EDCE49}"/>
              </a:ext>
            </a:extLst>
          </p:cNvPr>
          <p:cNvSpPr/>
          <p:nvPr/>
        </p:nvSpPr>
        <p:spPr>
          <a:xfrm>
            <a:off x="2285999" y="2736056"/>
            <a:ext cx="949036" cy="187556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Erdgeschichte</a:t>
            </a:r>
          </a:p>
        </p:txBody>
      </p:sp>
      <p:sp>
        <p:nvSpPr>
          <p:cNvPr id="8" name="Rechteck 7">
            <a:extLst>
              <a:ext uri="{FF2B5EF4-FFF2-40B4-BE49-F238E27FC236}">
                <a16:creationId xmlns:a16="http://schemas.microsoft.com/office/drawing/2014/main" id="{7DB690E8-9815-FF78-00FD-1ECF006DFAE7}"/>
              </a:ext>
            </a:extLst>
          </p:cNvPr>
          <p:cNvSpPr/>
          <p:nvPr/>
        </p:nvSpPr>
        <p:spPr>
          <a:xfrm>
            <a:off x="3331368"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Realität</a:t>
            </a:r>
          </a:p>
        </p:txBody>
      </p:sp>
      <p:sp>
        <p:nvSpPr>
          <p:cNvPr id="9" name="Rechteck 8">
            <a:extLst>
              <a:ext uri="{FF2B5EF4-FFF2-40B4-BE49-F238E27FC236}">
                <a16:creationId xmlns:a16="http://schemas.microsoft.com/office/drawing/2014/main" id="{DF039F83-F233-B95C-9949-AC89130DE3B0}"/>
              </a:ext>
            </a:extLst>
          </p:cNvPr>
          <p:cNvSpPr/>
          <p:nvPr/>
        </p:nvSpPr>
        <p:spPr>
          <a:xfrm>
            <a:off x="4376737" y="2736056"/>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Politik und Energiewende</a:t>
            </a:r>
          </a:p>
        </p:txBody>
      </p:sp>
      <p:sp>
        <p:nvSpPr>
          <p:cNvPr id="10" name="Rechteck 9">
            <a:extLst>
              <a:ext uri="{FF2B5EF4-FFF2-40B4-BE49-F238E27FC236}">
                <a16:creationId xmlns:a16="http://schemas.microsoft.com/office/drawing/2014/main" id="{D031CBDB-CB68-D046-71ED-94F1F4BF4174}"/>
              </a:ext>
            </a:extLst>
          </p:cNvPr>
          <p:cNvSpPr/>
          <p:nvPr/>
        </p:nvSpPr>
        <p:spPr>
          <a:xfrm>
            <a:off x="5422106" y="2736056"/>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Wirtschaft</a:t>
            </a:r>
          </a:p>
        </p:txBody>
      </p:sp>
      <p:sp>
        <p:nvSpPr>
          <p:cNvPr id="11" name="Rechteck 10">
            <a:extLst>
              <a:ext uri="{FF2B5EF4-FFF2-40B4-BE49-F238E27FC236}">
                <a16:creationId xmlns:a16="http://schemas.microsoft.com/office/drawing/2014/main" id="{736E7B6B-5787-BE75-DF02-D95FCF1A2A4E}"/>
              </a:ext>
            </a:extLst>
          </p:cNvPr>
          <p:cNvSpPr/>
          <p:nvPr/>
        </p:nvSpPr>
        <p:spPr>
          <a:xfrm>
            <a:off x="6467475"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IPCC - Weltklimarat</a:t>
            </a:r>
          </a:p>
        </p:txBody>
      </p:sp>
      <p:sp>
        <p:nvSpPr>
          <p:cNvPr id="12" name="Rechteck 11">
            <a:extLst>
              <a:ext uri="{FF2B5EF4-FFF2-40B4-BE49-F238E27FC236}">
                <a16:creationId xmlns:a16="http://schemas.microsoft.com/office/drawing/2014/main" id="{7726371E-3991-003B-A365-DDD334EED257}"/>
              </a:ext>
            </a:extLst>
          </p:cNvPr>
          <p:cNvSpPr/>
          <p:nvPr/>
        </p:nvSpPr>
        <p:spPr>
          <a:xfrm>
            <a:off x="2285999" y="2271929"/>
            <a:ext cx="5130512" cy="36512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Wissenschaft und Konsens</a:t>
            </a:r>
          </a:p>
        </p:txBody>
      </p:sp>
      <p:sp>
        <p:nvSpPr>
          <p:cNvPr id="13" name="Gleichschenkliges Dreieck 12">
            <a:extLst>
              <a:ext uri="{FF2B5EF4-FFF2-40B4-BE49-F238E27FC236}">
                <a16:creationId xmlns:a16="http://schemas.microsoft.com/office/drawing/2014/main" id="{061D2DAF-FA7C-AC8E-F5CB-B90D5ED9A494}"/>
              </a:ext>
            </a:extLst>
          </p:cNvPr>
          <p:cNvSpPr/>
          <p:nvPr/>
        </p:nvSpPr>
        <p:spPr>
          <a:xfrm>
            <a:off x="1978819" y="1171575"/>
            <a:ext cx="5643563" cy="1001353"/>
          </a:xfrm>
          <a:prstGeom prst="triangl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Kosten &amp; Schlussfolgerungen</a:t>
            </a:r>
          </a:p>
          <a:p>
            <a:pPr algn="ctr"/>
            <a:endParaRPr lang="de-DE" dirty="0"/>
          </a:p>
        </p:txBody>
      </p:sp>
      <p:sp>
        <p:nvSpPr>
          <p:cNvPr id="5" name="Interaktive Schaltfläche: Zur Startseite wechseln 4">
            <a:hlinkClick r:id="rId2" action="ppaction://hlinksldjump" highlightClick="1"/>
            <a:extLst>
              <a:ext uri="{FF2B5EF4-FFF2-40B4-BE49-F238E27FC236}">
                <a16:creationId xmlns:a16="http://schemas.microsoft.com/office/drawing/2014/main" id="{15D67AC1-F9A1-FA45-7B4D-5CFCC7CA9CEB}"/>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486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E9E10F-6C1F-44EB-A75C-7C51540F5A47}"/>
              </a:ext>
            </a:extLst>
          </p:cNvPr>
          <p:cNvSpPr>
            <a:spLocks noGrp="1"/>
          </p:cNvSpPr>
          <p:nvPr>
            <p:ph type="title"/>
          </p:nvPr>
        </p:nvSpPr>
        <p:spPr/>
        <p:txBody>
          <a:bodyPr/>
          <a:lstStyle/>
          <a:p>
            <a:r>
              <a:rPr lang="de-DE" dirty="0"/>
              <a:t>CO</a:t>
            </a:r>
            <a:r>
              <a:rPr lang="de-DE" baseline="-25000" dirty="0"/>
              <a:t>2</a:t>
            </a:r>
            <a:r>
              <a:rPr lang="de-DE" dirty="0"/>
              <a:t> - woher und wohin</a:t>
            </a:r>
          </a:p>
        </p:txBody>
      </p:sp>
      <p:sp>
        <p:nvSpPr>
          <p:cNvPr id="4" name="Datumsplatzhalter 3">
            <a:extLst>
              <a:ext uri="{FF2B5EF4-FFF2-40B4-BE49-F238E27FC236}">
                <a16:creationId xmlns:a16="http://schemas.microsoft.com/office/drawing/2014/main" id="{684F9299-DBF8-4859-9676-6A94F1B58181}"/>
              </a:ext>
            </a:extLst>
          </p:cNvPr>
          <p:cNvSpPr>
            <a:spLocks noGrp="1"/>
          </p:cNvSpPr>
          <p:nvPr>
            <p:ph type="dt" sz="half" idx="10"/>
          </p:nvPr>
        </p:nvSpPr>
        <p:spPr/>
        <p:txBody>
          <a:bodyPr/>
          <a:lstStyle/>
          <a:p>
            <a:pPr rtl="0"/>
            <a:fld id="{A8BA1374-3D9C-434D-AA1A-757F2751491A}"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AF0D43D0-716E-446A-85A7-7BAEB4EB329B}"/>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631C2A1C-F039-41AD-9F83-9E759842D5C4}"/>
              </a:ext>
            </a:extLst>
          </p:cNvPr>
          <p:cNvSpPr>
            <a:spLocks noGrp="1"/>
          </p:cNvSpPr>
          <p:nvPr>
            <p:ph type="sldNum" sz="quarter" idx="12"/>
          </p:nvPr>
        </p:nvSpPr>
        <p:spPr/>
        <p:txBody>
          <a:bodyPr/>
          <a:lstStyle/>
          <a:p>
            <a:pPr rtl="0"/>
            <a:fld id="{9CD8D479-8942-46E8-A226-A4E01F7A105C}" type="slidenum">
              <a:rPr lang="de-DE" noProof="0" smtClean="0"/>
              <a:t>22</a:t>
            </a:fld>
            <a:endParaRPr lang="de-DE" noProof="0"/>
          </a:p>
        </p:txBody>
      </p:sp>
      <p:pic>
        <p:nvPicPr>
          <p:cNvPr id="8" name="Grafik 7" descr="Ein Bild, das Berg, draußen, Hintergrund, Gras enthält.&#10;&#10;Automatisch generierte Beschreibung">
            <a:extLst>
              <a:ext uri="{FF2B5EF4-FFF2-40B4-BE49-F238E27FC236}">
                <a16:creationId xmlns:a16="http://schemas.microsoft.com/office/drawing/2014/main" id="{228CD944-7A30-4954-BCCC-1BF699A5F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77" y="1631193"/>
            <a:ext cx="7442278" cy="2296865"/>
          </a:xfrm>
          <a:prstGeom prst="rect">
            <a:avLst/>
          </a:prstGeom>
          <a:effectLst>
            <a:outerShdw blurRad="50800" dist="38100" dir="2700000" algn="tl" rotWithShape="0">
              <a:prstClr val="black">
                <a:alpha val="40000"/>
              </a:prstClr>
            </a:outerShdw>
          </a:effectLst>
        </p:spPr>
      </p:pic>
      <p:sp>
        <p:nvSpPr>
          <p:cNvPr id="9" name="Rechteck 8">
            <a:extLst>
              <a:ext uri="{FF2B5EF4-FFF2-40B4-BE49-F238E27FC236}">
                <a16:creationId xmlns:a16="http://schemas.microsoft.com/office/drawing/2014/main" id="{4E1859CB-71BA-4D4D-B46B-070BEDF60FA3}"/>
              </a:ext>
            </a:extLst>
          </p:cNvPr>
          <p:cNvSpPr/>
          <p:nvPr/>
        </p:nvSpPr>
        <p:spPr>
          <a:xfrm>
            <a:off x="724977" y="3987157"/>
            <a:ext cx="6297614" cy="461665"/>
          </a:xfrm>
          <a:prstGeom prst="rect">
            <a:avLst/>
          </a:prstGeom>
        </p:spPr>
        <p:txBody>
          <a:bodyPr wrap="square">
            <a:spAutoFit/>
          </a:bodyPr>
          <a:lstStyle/>
          <a:p>
            <a:r>
              <a:rPr lang="de-DE" sz="1200" dirty="0">
                <a:solidFill>
                  <a:schemeClr val="bg1"/>
                </a:solidFill>
              </a:rPr>
              <a:t>Kernberge bei Jena: Relativ steil aufragende Kuppen aus Kalksteinen des Muschelkalks auf einem eher sanft ansteigenden Sockel aus Siliziklastika des Buntsandsteins</a:t>
            </a:r>
          </a:p>
        </p:txBody>
      </p:sp>
      <p:pic>
        <p:nvPicPr>
          <p:cNvPr id="11" name="Grafik 10" descr="Ein Bild, das draußen, Gras, stehend, Baum enthält.&#10;&#10;Automatisch generierte Beschreibung">
            <a:extLst>
              <a:ext uri="{FF2B5EF4-FFF2-40B4-BE49-F238E27FC236}">
                <a16:creationId xmlns:a16="http://schemas.microsoft.com/office/drawing/2014/main" id="{77353A52-7421-4247-9E05-18E03EC1CE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339" y="4571929"/>
            <a:ext cx="2484203" cy="1651995"/>
          </a:xfrm>
          <a:prstGeom prst="rect">
            <a:avLst/>
          </a:prstGeom>
          <a:effectLst>
            <a:outerShdw blurRad="50800" dist="38100" dir="2700000" algn="tl" rotWithShape="0">
              <a:prstClr val="black">
                <a:alpha val="40000"/>
              </a:prstClr>
            </a:outerShdw>
          </a:effectLst>
        </p:spPr>
      </p:pic>
      <p:pic>
        <p:nvPicPr>
          <p:cNvPr id="12" name="Grafik 11">
            <a:extLst>
              <a:ext uri="{FF2B5EF4-FFF2-40B4-BE49-F238E27FC236}">
                <a16:creationId xmlns:a16="http://schemas.microsoft.com/office/drawing/2014/main" id="{F741AC77-960F-4ED3-A7F0-279F1AD20824}"/>
              </a:ext>
            </a:extLst>
          </p:cNvPr>
          <p:cNvPicPr>
            <a:picLocks noChangeAspect="1"/>
          </p:cNvPicPr>
          <p:nvPr/>
        </p:nvPicPr>
        <p:blipFill>
          <a:blip r:embed="rId4"/>
          <a:stretch>
            <a:fillRect/>
          </a:stretch>
        </p:blipFill>
        <p:spPr>
          <a:xfrm>
            <a:off x="6974946" y="2348496"/>
            <a:ext cx="4916900" cy="3510883"/>
          </a:xfrm>
          <a:prstGeom prst="rect">
            <a:avLst/>
          </a:prstGeom>
          <a:effectLst>
            <a:outerShdw blurRad="50800" dist="38100" dir="2700000" algn="tl" rotWithShape="0">
              <a:prstClr val="black">
                <a:alpha val="40000"/>
              </a:prstClr>
            </a:outerShdw>
          </a:effectLst>
        </p:spPr>
      </p:pic>
      <p:sp>
        <p:nvSpPr>
          <p:cNvPr id="10" name="Interaktive Schaltfläche: Zur Startseite wechseln 9">
            <a:hlinkClick r:id="rId5" action="ppaction://hlinksldjump" highlightClick="1"/>
            <a:extLst>
              <a:ext uri="{FF2B5EF4-FFF2-40B4-BE49-F238E27FC236}">
                <a16:creationId xmlns:a16="http://schemas.microsoft.com/office/drawing/2014/main" id="{8DB0348B-4C12-4CCF-A715-3B802B7274F1}"/>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4F3F0C5-5F26-B8B3-521E-B7D523B5604F}"/>
              </a:ext>
            </a:extLst>
          </p:cNvPr>
          <p:cNvSpPr txBox="1"/>
          <p:nvPr/>
        </p:nvSpPr>
        <p:spPr>
          <a:xfrm>
            <a:off x="1044899" y="4891147"/>
            <a:ext cx="2572405" cy="830997"/>
          </a:xfrm>
          <a:prstGeom prst="rect">
            <a:avLst/>
          </a:prstGeom>
          <a:noFill/>
        </p:spPr>
        <p:txBody>
          <a:bodyPr wrap="square" rtlCol="0">
            <a:spAutoFit/>
          </a:bodyPr>
          <a:lstStyle/>
          <a:p>
            <a:pPr algn="ctr"/>
            <a:r>
              <a:rPr lang="de-DE" sz="1200" dirty="0"/>
              <a:t>Von 16% auf 0,04%</a:t>
            </a:r>
          </a:p>
          <a:p>
            <a:pPr algn="ctr"/>
            <a:r>
              <a:rPr lang="de-DE" dirty="0">
                <a:solidFill>
                  <a:srgbClr val="C00000"/>
                </a:solidFill>
              </a:rPr>
              <a:t>99,75% des CO</a:t>
            </a:r>
            <a:r>
              <a:rPr lang="de-DE" baseline="-25000" dirty="0">
                <a:solidFill>
                  <a:srgbClr val="C00000"/>
                </a:solidFill>
              </a:rPr>
              <a:t>2</a:t>
            </a:r>
            <a:r>
              <a:rPr lang="de-DE" dirty="0">
                <a:solidFill>
                  <a:srgbClr val="C00000"/>
                </a:solidFill>
              </a:rPr>
              <a:t> sind verschwunden !!!</a:t>
            </a:r>
          </a:p>
        </p:txBody>
      </p:sp>
    </p:spTree>
    <p:extLst>
      <p:ext uri="{BB962C8B-B14F-4D97-AF65-F5344CB8AC3E}">
        <p14:creationId xmlns:p14="http://schemas.microsoft.com/office/powerpoint/2010/main" val="12925272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B49D4-6210-56D6-DFC1-E08168132DAF}"/>
              </a:ext>
            </a:extLst>
          </p:cNvPr>
          <p:cNvSpPr>
            <a:spLocks noGrp="1"/>
          </p:cNvSpPr>
          <p:nvPr>
            <p:ph type="title"/>
          </p:nvPr>
        </p:nvSpPr>
        <p:spPr/>
        <p:txBody>
          <a:bodyPr/>
          <a:lstStyle/>
          <a:p>
            <a:r>
              <a:rPr lang="de-DE" dirty="0"/>
              <a:t>Ursache und Wirkung ???</a:t>
            </a:r>
          </a:p>
        </p:txBody>
      </p:sp>
      <p:sp>
        <p:nvSpPr>
          <p:cNvPr id="3" name="Inhaltsplatzhalter 2">
            <a:extLst>
              <a:ext uri="{FF2B5EF4-FFF2-40B4-BE49-F238E27FC236}">
                <a16:creationId xmlns:a16="http://schemas.microsoft.com/office/drawing/2014/main" id="{F2603436-3ACA-A92A-9CB0-5977B88CF20B}"/>
              </a:ext>
            </a:extLst>
          </p:cNvPr>
          <p:cNvSpPr>
            <a:spLocks noGrp="1"/>
          </p:cNvSpPr>
          <p:nvPr>
            <p:ph idx="1"/>
          </p:nvPr>
        </p:nvSpPr>
        <p:spPr>
          <a:xfrm>
            <a:off x="800624" y="1605784"/>
            <a:ext cx="8596668" cy="1447315"/>
          </a:xfrm>
        </p:spPr>
        <p:txBody>
          <a:bodyPr>
            <a:normAutofit/>
          </a:bodyPr>
          <a:lstStyle/>
          <a:p>
            <a:r>
              <a:rPr lang="de-DE" sz="1600" dirty="0"/>
              <a:t>CO2 bewirkt als Treibhausgas mit zunehmender Konzentration eine ebenfalls zunehmende Temperaturerhöhung, so die These</a:t>
            </a:r>
          </a:p>
          <a:p>
            <a:r>
              <a:rPr lang="de-DE" sz="1600" dirty="0"/>
              <a:t>Vorliegende Daten zeigen jedoch ein genau umgekehrtes Bild, eine um 11 Monate verschobene Reaktion der CO2 Konzentration folgt der Temperatur:</a:t>
            </a:r>
          </a:p>
        </p:txBody>
      </p:sp>
      <p:sp>
        <p:nvSpPr>
          <p:cNvPr id="4" name="Datumsplatzhalter 3">
            <a:extLst>
              <a:ext uri="{FF2B5EF4-FFF2-40B4-BE49-F238E27FC236}">
                <a16:creationId xmlns:a16="http://schemas.microsoft.com/office/drawing/2014/main" id="{21159DB3-91E4-7FEC-66DB-5383D5FFEA2A}"/>
              </a:ext>
            </a:extLst>
          </p:cNvPr>
          <p:cNvSpPr>
            <a:spLocks noGrp="1"/>
          </p:cNvSpPr>
          <p:nvPr>
            <p:ph type="dt" sz="half" idx="10"/>
          </p:nvPr>
        </p:nvSpPr>
        <p:spPr/>
        <p:txBody>
          <a:bodyPr/>
          <a:lstStyle/>
          <a:p>
            <a:pPr rtl="0"/>
            <a:fld id="{FF912AAA-17FF-4657-8511-78BAFD425309}" type="datetime1">
              <a:rPr lang="de-DE" noProof="0" smtClean="0"/>
              <a:t>17.08.2023</a:t>
            </a:fld>
            <a:endParaRPr lang="de-DE" noProof="0" dirty="0"/>
          </a:p>
        </p:txBody>
      </p:sp>
      <p:sp>
        <p:nvSpPr>
          <p:cNvPr id="5" name="Fußzeilenplatzhalter 4">
            <a:extLst>
              <a:ext uri="{FF2B5EF4-FFF2-40B4-BE49-F238E27FC236}">
                <a16:creationId xmlns:a16="http://schemas.microsoft.com/office/drawing/2014/main" id="{CAC55E32-99BB-DA41-1B10-4CAFFC5427B3}"/>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89E21794-F084-1A01-BE9C-B54E008C8232}"/>
              </a:ext>
            </a:extLst>
          </p:cNvPr>
          <p:cNvSpPr>
            <a:spLocks noGrp="1"/>
          </p:cNvSpPr>
          <p:nvPr>
            <p:ph type="sldNum" sz="quarter" idx="12"/>
          </p:nvPr>
        </p:nvSpPr>
        <p:spPr/>
        <p:txBody>
          <a:bodyPr/>
          <a:lstStyle/>
          <a:p>
            <a:pPr rtl="0"/>
            <a:fld id="{9CD8D479-8942-46E8-A226-A4E01F7A105C}" type="slidenum">
              <a:rPr lang="de-DE" noProof="0" smtClean="0"/>
              <a:t>23</a:t>
            </a:fld>
            <a:endParaRPr lang="de-DE" noProof="0"/>
          </a:p>
        </p:txBody>
      </p:sp>
      <p:pic>
        <p:nvPicPr>
          <p:cNvPr id="10" name="Grafik 9">
            <a:extLst>
              <a:ext uri="{FF2B5EF4-FFF2-40B4-BE49-F238E27FC236}">
                <a16:creationId xmlns:a16="http://schemas.microsoft.com/office/drawing/2014/main" id="{FEA92177-A2DC-4BB2-85E4-2C53EA96F215}"/>
              </a:ext>
            </a:extLst>
          </p:cNvPr>
          <p:cNvPicPr>
            <a:picLocks noChangeAspect="1"/>
          </p:cNvPicPr>
          <p:nvPr/>
        </p:nvPicPr>
        <p:blipFill>
          <a:blip r:embed="rId2"/>
          <a:stretch>
            <a:fillRect/>
          </a:stretch>
        </p:blipFill>
        <p:spPr>
          <a:xfrm>
            <a:off x="1226127" y="2966878"/>
            <a:ext cx="7364536" cy="3160705"/>
          </a:xfrm>
          <a:prstGeom prst="rect">
            <a:avLst/>
          </a:prstGeom>
        </p:spPr>
      </p:pic>
      <p:sp>
        <p:nvSpPr>
          <p:cNvPr id="7" name="Interaktive Schaltfläche: Zur Startseite wechseln 6">
            <a:hlinkClick r:id="rId3" action="ppaction://hlinksldjump" highlightClick="1"/>
            <a:extLst>
              <a:ext uri="{FF2B5EF4-FFF2-40B4-BE49-F238E27FC236}">
                <a16:creationId xmlns:a16="http://schemas.microsoft.com/office/drawing/2014/main" id="{ECBA7719-5D78-177B-3F2F-437CB0D4D597}"/>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979675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34D17-BA17-7B3A-1B78-B154E6836E17}"/>
              </a:ext>
            </a:extLst>
          </p:cNvPr>
          <p:cNvSpPr>
            <a:spLocks noGrp="1"/>
          </p:cNvSpPr>
          <p:nvPr>
            <p:ph type="title"/>
          </p:nvPr>
        </p:nvSpPr>
        <p:spPr/>
        <p:txBody>
          <a:bodyPr/>
          <a:lstStyle/>
          <a:p>
            <a:r>
              <a:rPr lang="de-DE" dirty="0"/>
              <a:t>Klimawandel ist integraler Teil der Erdgeschichte</a:t>
            </a:r>
          </a:p>
        </p:txBody>
      </p:sp>
      <p:sp>
        <p:nvSpPr>
          <p:cNvPr id="3" name="Inhaltsplatzhalter 2">
            <a:extLst>
              <a:ext uri="{FF2B5EF4-FFF2-40B4-BE49-F238E27FC236}">
                <a16:creationId xmlns:a16="http://schemas.microsoft.com/office/drawing/2014/main" id="{4AB1545D-BF6F-0010-265D-435AEAE43F61}"/>
              </a:ext>
            </a:extLst>
          </p:cNvPr>
          <p:cNvSpPr>
            <a:spLocks noGrp="1"/>
          </p:cNvSpPr>
          <p:nvPr>
            <p:ph idx="1"/>
          </p:nvPr>
        </p:nvSpPr>
        <p:spPr/>
        <p:txBody>
          <a:bodyPr/>
          <a:lstStyle/>
          <a:p>
            <a:r>
              <a:rPr lang="de-DE" dirty="0"/>
              <a:t>Die Erde war einst ein Schneeball, aber auch ein vollständiges Tropenparadies bis in die Antarktis – und das mehrfach, ganz ohne menschliches Zutun</a:t>
            </a:r>
          </a:p>
          <a:p>
            <a:endParaRPr lang="de-DE" dirty="0"/>
          </a:p>
        </p:txBody>
      </p:sp>
      <p:sp>
        <p:nvSpPr>
          <p:cNvPr id="4" name="Datumsplatzhalter 3">
            <a:extLst>
              <a:ext uri="{FF2B5EF4-FFF2-40B4-BE49-F238E27FC236}">
                <a16:creationId xmlns:a16="http://schemas.microsoft.com/office/drawing/2014/main" id="{1428FA9E-F111-9D32-06FA-54CF2AFFD51A}"/>
              </a:ext>
            </a:extLst>
          </p:cNvPr>
          <p:cNvSpPr>
            <a:spLocks noGrp="1"/>
          </p:cNvSpPr>
          <p:nvPr>
            <p:ph type="dt" sz="half" idx="10"/>
          </p:nvPr>
        </p:nvSpPr>
        <p:spPr/>
        <p:txBody>
          <a:bodyPr/>
          <a:lstStyle/>
          <a:p>
            <a:pPr rtl="0"/>
            <a:fld id="{FF912AAA-17FF-4657-8511-78BAFD425309}"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6A94B0B6-AC88-E13B-01C7-A4072FF6C0DE}"/>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11DB7AFC-855C-AB6F-A134-3C1576EDCE8B}"/>
              </a:ext>
            </a:extLst>
          </p:cNvPr>
          <p:cNvSpPr>
            <a:spLocks noGrp="1"/>
          </p:cNvSpPr>
          <p:nvPr>
            <p:ph type="sldNum" sz="quarter" idx="12"/>
          </p:nvPr>
        </p:nvSpPr>
        <p:spPr/>
        <p:txBody>
          <a:bodyPr/>
          <a:lstStyle/>
          <a:p>
            <a:pPr rtl="0"/>
            <a:fld id="{9CD8D479-8942-46E8-A226-A4E01F7A105C}" type="slidenum">
              <a:rPr lang="de-DE" noProof="0" smtClean="0"/>
              <a:t>24</a:t>
            </a:fld>
            <a:endParaRPr lang="de-DE" noProof="0"/>
          </a:p>
        </p:txBody>
      </p:sp>
      <p:pic>
        <p:nvPicPr>
          <p:cNvPr id="9" name="Grafik 8">
            <a:extLst>
              <a:ext uri="{FF2B5EF4-FFF2-40B4-BE49-F238E27FC236}">
                <a16:creationId xmlns:a16="http://schemas.microsoft.com/office/drawing/2014/main" id="{EF177C8D-8B93-ADFB-7A71-6BB31795A7E8}"/>
              </a:ext>
            </a:extLst>
          </p:cNvPr>
          <p:cNvPicPr>
            <a:picLocks noChangeAspect="1"/>
          </p:cNvPicPr>
          <p:nvPr/>
        </p:nvPicPr>
        <p:blipFill>
          <a:blip r:embed="rId2"/>
          <a:stretch>
            <a:fillRect/>
          </a:stretch>
        </p:blipFill>
        <p:spPr>
          <a:xfrm>
            <a:off x="902324" y="2944782"/>
            <a:ext cx="4409416" cy="3096580"/>
          </a:xfrm>
          <a:prstGeom prst="rect">
            <a:avLst/>
          </a:prstGeom>
        </p:spPr>
      </p:pic>
      <p:sp>
        <p:nvSpPr>
          <p:cNvPr id="10" name="Textfeld 9">
            <a:extLst>
              <a:ext uri="{FF2B5EF4-FFF2-40B4-BE49-F238E27FC236}">
                <a16:creationId xmlns:a16="http://schemas.microsoft.com/office/drawing/2014/main" id="{A1A5036F-9015-B1D8-8D9A-9A2E79766167}"/>
              </a:ext>
            </a:extLst>
          </p:cNvPr>
          <p:cNvSpPr txBox="1"/>
          <p:nvPr/>
        </p:nvSpPr>
        <p:spPr>
          <a:xfrm>
            <a:off x="5517222" y="3267182"/>
            <a:ext cx="3246634" cy="2308324"/>
          </a:xfrm>
          <a:prstGeom prst="rect">
            <a:avLst/>
          </a:prstGeom>
          <a:noFill/>
        </p:spPr>
        <p:txBody>
          <a:bodyPr wrap="square" rtlCol="0">
            <a:spAutoFit/>
          </a:bodyPr>
          <a:lstStyle/>
          <a:p>
            <a:r>
              <a:rPr lang="de-DE" sz="1600" dirty="0">
                <a:solidFill>
                  <a:schemeClr val="bg1"/>
                </a:solidFill>
              </a:rPr>
              <a:t>Im Bild sehen wir eine Auswertung für die Vostok- und Epica- Eisbohrkerne der Antarktis. Die gestrichelte Kurve (die Nulllinie) entspricht der heutigen Temperatur. </a:t>
            </a:r>
            <a:r>
              <a:rPr lang="de-DE" sz="1600" dirty="0">
                <a:hlinkClick r:id="rId3"/>
              </a:rPr>
              <a:t>https://en.wikipedia.org/wiki/Ice_age#Recent_glacial_and_interglacial_phases</a:t>
            </a:r>
            <a:r>
              <a:rPr lang="de-DE" sz="1600" dirty="0"/>
              <a:t>) </a:t>
            </a:r>
          </a:p>
        </p:txBody>
      </p:sp>
      <p:sp>
        <p:nvSpPr>
          <p:cNvPr id="7" name="Interaktive Schaltfläche: Zur Startseite wechseln 6">
            <a:hlinkClick r:id="rId4" action="ppaction://hlinksldjump" highlightClick="1"/>
            <a:extLst>
              <a:ext uri="{FF2B5EF4-FFF2-40B4-BE49-F238E27FC236}">
                <a16:creationId xmlns:a16="http://schemas.microsoft.com/office/drawing/2014/main" id="{6BF8C2D7-9547-808F-2629-89497FCF766B}"/>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5766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D29C820-42D4-F7A1-18F3-E8D3455DD12A}"/>
              </a:ext>
            </a:extLst>
          </p:cNvPr>
          <p:cNvSpPr>
            <a:spLocks noGrp="1"/>
          </p:cNvSpPr>
          <p:nvPr>
            <p:ph type="dt" sz="half" idx="10"/>
          </p:nvPr>
        </p:nvSpPr>
        <p:spPr/>
        <p:txBody>
          <a:bodyPr/>
          <a:lstStyle/>
          <a:p>
            <a:pPr rtl="0"/>
            <a:fld id="{D3BEC845-C8B7-495B-A20D-8A851B722A4B}" type="datetime1">
              <a:rPr lang="de-DE" noProof="0" smtClean="0"/>
              <a:t>17.08.2023</a:t>
            </a:fld>
            <a:endParaRPr lang="de-DE" noProof="0"/>
          </a:p>
        </p:txBody>
      </p:sp>
      <p:sp>
        <p:nvSpPr>
          <p:cNvPr id="3" name="Fußzeilenplatzhalter 2">
            <a:extLst>
              <a:ext uri="{FF2B5EF4-FFF2-40B4-BE49-F238E27FC236}">
                <a16:creationId xmlns:a16="http://schemas.microsoft.com/office/drawing/2014/main" id="{9C9EF11A-864F-65B2-9175-FC5610CD9C34}"/>
              </a:ext>
            </a:extLst>
          </p:cNvPr>
          <p:cNvSpPr>
            <a:spLocks noGrp="1"/>
          </p:cNvSpPr>
          <p:nvPr>
            <p:ph type="ftr" sz="quarter" idx="11"/>
          </p:nvPr>
        </p:nvSpPr>
        <p:spPr/>
        <p:txBody>
          <a:bodyPr/>
          <a:lstStyle/>
          <a:p>
            <a:pPr rtl="0"/>
            <a:r>
              <a:rPr lang="de-DE" noProof="0"/>
              <a:t>Dipl.-Ing. Hans Jörg Schmidt</a:t>
            </a:r>
          </a:p>
        </p:txBody>
      </p:sp>
      <p:sp>
        <p:nvSpPr>
          <p:cNvPr id="4" name="Foliennummernplatzhalter 3">
            <a:extLst>
              <a:ext uri="{FF2B5EF4-FFF2-40B4-BE49-F238E27FC236}">
                <a16:creationId xmlns:a16="http://schemas.microsoft.com/office/drawing/2014/main" id="{7D5917E0-FC27-7084-968F-4B0BE1C167D8}"/>
              </a:ext>
            </a:extLst>
          </p:cNvPr>
          <p:cNvSpPr>
            <a:spLocks noGrp="1"/>
          </p:cNvSpPr>
          <p:nvPr>
            <p:ph type="sldNum" sz="quarter" idx="12"/>
          </p:nvPr>
        </p:nvSpPr>
        <p:spPr/>
        <p:txBody>
          <a:bodyPr/>
          <a:lstStyle/>
          <a:p>
            <a:pPr rtl="0"/>
            <a:fld id="{9CD8D479-8942-46E8-A226-A4E01F7A105C}" type="slidenum">
              <a:rPr lang="de-DE" noProof="0" smtClean="0"/>
              <a:t>25</a:t>
            </a:fld>
            <a:endParaRPr lang="de-DE" noProof="0"/>
          </a:p>
        </p:txBody>
      </p:sp>
      <p:sp>
        <p:nvSpPr>
          <p:cNvPr id="6" name="Rechteck 5">
            <a:extLst>
              <a:ext uri="{FF2B5EF4-FFF2-40B4-BE49-F238E27FC236}">
                <a16:creationId xmlns:a16="http://schemas.microsoft.com/office/drawing/2014/main" id="{CDFE03AC-B735-A29D-A6E6-9D02AA70111B}"/>
              </a:ext>
            </a:extLst>
          </p:cNvPr>
          <p:cNvSpPr/>
          <p:nvPr/>
        </p:nvSpPr>
        <p:spPr>
          <a:xfrm>
            <a:off x="2285999" y="4710617"/>
            <a:ext cx="5130512" cy="365126"/>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Psychologie - Grundlagenwissen</a:t>
            </a:r>
          </a:p>
        </p:txBody>
      </p:sp>
      <p:sp>
        <p:nvSpPr>
          <p:cNvPr id="7" name="Rechteck 6">
            <a:extLst>
              <a:ext uri="{FF2B5EF4-FFF2-40B4-BE49-F238E27FC236}">
                <a16:creationId xmlns:a16="http://schemas.microsoft.com/office/drawing/2014/main" id="{D68FF315-8509-E484-B2D4-D9F415EDCE49}"/>
              </a:ext>
            </a:extLst>
          </p:cNvPr>
          <p:cNvSpPr/>
          <p:nvPr/>
        </p:nvSpPr>
        <p:spPr>
          <a:xfrm>
            <a:off x="2285999"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Erdgeschichte</a:t>
            </a:r>
          </a:p>
        </p:txBody>
      </p:sp>
      <p:sp>
        <p:nvSpPr>
          <p:cNvPr id="8" name="Rechteck 7">
            <a:extLst>
              <a:ext uri="{FF2B5EF4-FFF2-40B4-BE49-F238E27FC236}">
                <a16:creationId xmlns:a16="http://schemas.microsoft.com/office/drawing/2014/main" id="{7DB690E8-9815-FF78-00FD-1ECF006DFAE7}"/>
              </a:ext>
            </a:extLst>
          </p:cNvPr>
          <p:cNvSpPr/>
          <p:nvPr/>
        </p:nvSpPr>
        <p:spPr>
          <a:xfrm>
            <a:off x="3331368"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Realität</a:t>
            </a:r>
          </a:p>
        </p:txBody>
      </p:sp>
      <p:sp>
        <p:nvSpPr>
          <p:cNvPr id="9" name="Rechteck 8">
            <a:extLst>
              <a:ext uri="{FF2B5EF4-FFF2-40B4-BE49-F238E27FC236}">
                <a16:creationId xmlns:a16="http://schemas.microsoft.com/office/drawing/2014/main" id="{DF039F83-F233-B95C-9949-AC89130DE3B0}"/>
              </a:ext>
            </a:extLst>
          </p:cNvPr>
          <p:cNvSpPr/>
          <p:nvPr/>
        </p:nvSpPr>
        <p:spPr>
          <a:xfrm>
            <a:off x="4376737" y="2736056"/>
            <a:ext cx="949036" cy="187556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Politik und Energiewende</a:t>
            </a:r>
          </a:p>
        </p:txBody>
      </p:sp>
      <p:sp>
        <p:nvSpPr>
          <p:cNvPr id="10" name="Rechteck 9">
            <a:extLst>
              <a:ext uri="{FF2B5EF4-FFF2-40B4-BE49-F238E27FC236}">
                <a16:creationId xmlns:a16="http://schemas.microsoft.com/office/drawing/2014/main" id="{D031CBDB-CB68-D046-71ED-94F1F4BF4174}"/>
              </a:ext>
            </a:extLst>
          </p:cNvPr>
          <p:cNvSpPr/>
          <p:nvPr/>
        </p:nvSpPr>
        <p:spPr>
          <a:xfrm>
            <a:off x="5422106" y="2736056"/>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Wirtschaft</a:t>
            </a:r>
          </a:p>
        </p:txBody>
      </p:sp>
      <p:sp>
        <p:nvSpPr>
          <p:cNvPr id="11" name="Rechteck 10">
            <a:extLst>
              <a:ext uri="{FF2B5EF4-FFF2-40B4-BE49-F238E27FC236}">
                <a16:creationId xmlns:a16="http://schemas.microsoft.com/office/drawing/2014/main" id="{736E7B6B-5787-BE75-DF02-D95FCF1A2A4E}"/>
              </a:ext>
            </a:extLst>
          </p:cNvPr>
          <p:cNvSpPr/>
          <p:nvPr/>
        </p:nvSpPr>
        <p:spPr>
          <a:xfrm>
            <a:off x="6467475"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IPCC - Weltklimarat</a:t>
            </a:r>
          </a:p>
        </p:txBody>
      </p:sp>
      <p:sp>
        <p:nvSpPr>
          <p:cNvPr id="12" name="Rechteck 11">
            <a:extLst>
              <a:ext uri="{FF2B5EF4-FFF2-40B4-BE49-F238E27FC236}">
                <a16:creationId xmlns:a16="http://schemas.microsoft.com/office/drawing/2014/main" id="{7726371E-3991-003B-A365-DDD334EED257}"/>
              </a:ext>
            </a:extLst>
          </p:cNvPr>
          <p:cNvSpPr/>
          <p:nvPr/>
        </p:nvSpPr>
        <p:spPr>
          <a:xfrm>
            <a:off x="2285999" y="2271929"/>
            <a:ext cx="5130512" cy="365126"/>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de-DE" dirty="0"/>
              <a:t>Wissenschaft und Konsens</a:t>
            </a:r>
          </a:p>
        </p:txBody>
      </p:sp>
      <p:sp>
        <p:nvSpPr>
          <p:cNvPr id="13" name="Gleichschenkliges Dreieck 12">
            <a:extLst>
              <a:ext uri="{FF2B5EF4-FFF2-40B4-BE49-F238E27FC236}">
                <a16:creationId xmlns:a16="http://schemas.microsoft.com/office/drawing/2014/main" id="{061D2DAF-FA7C-AC8E-F5CB-B90D5ED9A494}"/>
              </a:ext>
            </a:extLst>
          </p:cNvPr>
          <p:cNvSpPr/>
          <p:nvPr/>
        </p:nvSpPr>
        <p:spPr>
          <a:xfrm>
            <a:off x="1978819" y="1171575"/>
            <a:ext cx="5643563" cy="1001353"/>
          </a:xfrm>
          <a:prstGeom prst="triangl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Kosten &amp; Schlussfolgerungen</a:t>
            </a:r>
          </a:p>
          <a:p>
            <a:pPr algn="ctr"/>
            <a:endParaRPr lang="de-DE" dirty="0"/>
          </a:p>
        </p:txBody>
      </p:sp>
      <p:sp>
        <p:nvSpPr>
          <p:cNvPr id="5" name="Interaktive Schaltfläche: Zur Startseite wechseln 4">
            <a:hlinkClick r:id="rId2" action="ppaction://hlinksldjump" highlightClick="1"/>
            <a:extLst>
              <a:ext uri="{FF2B5EF4-FFF2-40B4-BE49-F238E27FC236}">
                <a16:creationId xmlns:a16="http://schemas.microsoft.com/office/drawing/2014/main" id="{838C62BD-5922-123A-52BB-1941AC6778E5}"/>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997107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63D31-7F49-4D87-9C1A-38B9D5E77D29}"/>
              </a:ext>
            </a:extLst>
          </p:cNvPr>
          <p:cNvSpPr>
            <a:spLocks noGrp="1"/>
          </p:cNvSpPr>
          <p:nvPr>
            <p:ph type="title"/>
          </p:nvPr>
        </p:nvSpPr>
        <p:spPr>
          <a:xfrm>
            <a:off x="677333" y="609600"/>
            <a:ext cx="10424676" cy="1320800"/>
          </a:xfrm>
        </p:spPr>
        <p:txBody>
          <a:bodyPr/>
          <a:lstStyle/>
          <a:p>
            <a:r>
              <a:rPr lang="de-DE" dirty="0"/>
              <a:t>Idee des „global warming“</a:t>
            </a:r>
          </a:p>
        </p:txBody>
      </p:sp>
      <p:sp>
        <p:nvSpPr>
          <p:cNvPr id="4" name="Datumsplatzhalter 3">
            <a:extLst>
              <a:ext uri="{FF2B5EF4-FFF2-40B4-BE49-F238E27FC236}">
                <a16:creationId xmlns:a16="http://schemas.microsoft.com/office/drawing/2014/main" id="{8E77DF8B-6E2A-43E6-BFAA-7CDC7AEDA936}"/>
              </a:ext>
            </a:extLst>
          </p:cNvPr>
          <p:cNvSpPr>
            <a:spLocks noGrp="1"/>
          </p:cNvSpPr>
          <p:nvPr>
            <p:ph type="dt" sz="half" idx="10"/>
          </p:nvPr>
        </p:nvSpPr>
        <p:spPr/>
        <p:txBody>
          <a:bodyPr/>
          <a:lstStyle/>
          <a:p>
            <a:pPr rtl="0"/>
            <a:fld id="{1CF5BF75-944F-4FFF-A874-8DA1D7B5C370}"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9CB17019-5024-48AF-A620-E4908A4AEF99}"/>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3D718F92-4A53-420B-B5E4-B912572E1FE7}"/>
              </a:ext>
            </a:extLst>
          </p:cNvPr>
          <p:cNvSpPr>
            <a:spLocks noGrp="1"/>
          </p:cNvSpPr>
          <p:nvPr>
            <p:ph type="sldNum" sz="quarter" idx="12"/>
          </p:nvPr>
        </p:nvSpPr>
        <p:spPr/>
        <p:txBody>
          <a:bodyPr/>
          <a:lstStyle/>
          <a:p>
            <a:pPr rtl="0"/>
            <a:fld id="{9CD8D479-8942-46E8-A226-A4E01F7A105C}" type="slidenum">
              <a:rPr lang="de-DE" noProof="0" smtClean="0"/>
              <a:t>26</a:t>
            </a:fld>
            <a:endParaRPr lang="de-DE" noProof="0"/>
          </a:p>
        </p:txBody>
      </p:sp>
      <p:pic>
        <p:nvPicPr>
          <p:cNvPr id="8" name="Grafik 7">
            <a:extLst>
              <a:ext uri="{FF2B5EF4-FFF2-40B4-BE49-F238E27FC236}">
                <a16:creationId xmlns:a16="http://schemas.microsoft.com/office/drawing/2014/main" id="{68D6FA03-9088-4012-A132-EB62C2FEA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401" y="1930400"/>
            <a:ext cx="5608114" cy="3919756"/>
          </a:xfrm>
          <a:prstGeom prst="rect">
            <a:avLst/>
          </a:prstGeom>
          <a:effectLst>
            <a:outerShdw blurRad="50800" dist="38100" dir="2700000" algn="tl" rotWithShape="0">
              <a:prstClr val="black">
                <a:alpha val="40000"/>
              </a:prstClr>
            </a:outerShdw>
          </a:effectLst>
        </p:spPr>
      </p:pic>
      <p:sp>
        <p:nvSpPr>
          <p:cNvPr id="3" name="Textfeld 2">
            <a:extLst>
              <a:ext uri="{FF2B5EF4-FFF2-40B4-BE49-F238E27FC236}">
                <a16:creationId xmlns:a16="http://schemas.microsoft.com/office/drawing/2014/main" id="{93BDEEEB-DB52-4790-A446-AED92AC7BE9A}"/>
              </a:ext>
            </a:extLst>
          </p:cNvPr>
          <p:cNvSpPr txBox="1"/>
          <p:nvPr/>
        </p:nvSpPr>
        <p:spPr>
          <a:xfrm>
            <a:off x="326002" y="1930400"/>
            <a:ext cx="5051068" cy="4226798"/>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de-DE" sz="1400" dirty="0">
                <a:solidFill>
                  <a:schemeClr val="bg1"/>
                </a:solidFill>
              </a:rPr>
              <a:t>Joseph Fourier erkannte 1824 den natürlichen Treibhauseffekt.</a:t>
            </a:r>
          </a:p>
          <a:p>
            <a:r>
              <a:rPr lang="de-DE" sz="1400" dirty="0">
                <a:solidFill>
                  <a:schemeClr val="bg1"/>
                </a:solidFill>
              </a:rPr>
              <a:t>Dieser Effekt wurde 1896 um die Erkenntnisse von Arrhenius zum möglichen Einfluss von CO</a:t>
            </a:r>
            <a:r>
              <a:rPr lang="de-DE" sz="1400" baseline="-25000" dirty="0">
                <a:solidFill>
                  <a:schemeClr val="bg1"/>
                </a:solidFill>
              </a:rPr>
              <a:t>2</a:t>
            </a:r>
            <a:r>
              <a:rPr lang="de-DE" sz="1400" dirty="0">
                <a:solidFill>
                  <a:schemeClr val="bg1"/>
                </a:solidFill>
              </a:rPr>
              <a:t> ergänzt</a:t>
            </a:r>
          </a:p>
          <a:p>
            <a:r>
              <a:rPr lang="de-DE" sz="1400" dirty="0">
                <a:solidFill>
                  <a:schemeClr val="bg1"/>
                </a:solidFill>
              </a:rPr>
              <a:t>Politisch instrumentalisiert wurde CO</a:t>
            </a:r>
            <a:r>
              <a:rPr lang="de-DE" sz="1400" baseline="-25000" dirty="0">
                <a:solidFill>
                  <a:schemeClr val="bg1"/>
                </a:solidFill>
              </a:rPr>
              <a:t>2</a:t>
            </a:r>
            <a:r>
              <a:rPr lang="de-DE" sz="1400" dirty="0">
                <a:solidFill>
                  <a:schemeClr val="bg1"/>
                </a:solidFill>
              </a:rPr>
              <a:t> erstmals durch die Regierungen Frankreichs und Englands, da in beiden Staaten Waffenfähiges Nuklearmaterial benötigt wurde und ein genereller Arbeitskonflikt mit den Minengewerkschaften zum Problem für die Energieversorgung geworden war</a:t>
            </a:r>
          </a:p>
          <a:p>
            <a:r>
              <a:rPr lang="de-DE" sz="1400" dirty="0">
                <a:solidFill>
                  <a:schemeClr val="bg1"/>
                </a:solidFill>
              </a:rPr>
              <a:t>Margreth Thatcher, von Beruf Chemikerin, gilt als Urheberin dieser Idee </a:t>
            </a:r>
          </a:p>
        </p:txBody>
      </p:sp>
      <p:sp>
        <p:nvSpPr>
          <p:cNvPr id="9" name="Interaktive Schaltfläche: Zur Startseite wechseln 8">
            <a:hlinkClick r:id="rId3" action="ppaction://hlinksldjump" highlightClick="1"/>
            <a:extLst>
              <a:ext uri="{FF2B5EF4-FFF2-40B4-BE49-F238E27FC236}">
                <a16:creationId xmlns:a16="http://schemas.microsoft.com/office/drawing/2014/main" id="{BF7DE82B-1C50-4CC1-ABC9-95AEAEBF7EE1}"/>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725452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D5B2E09-0A41-4F27-A855-691E49F9AFF0}"/>
              </a:ext>
            </a:extLst>
          </p:cNvPr>
          <p:cNvPicPr>
            <a:picLocks noChangeAspect="1"/>
          </p:cNvPicPr>
          <p:nvPr/>
        </p:nvPicPr>
        <p:blipFill rotWithShape="1">
          <a:blip r:embed="rId2">
            <a:extLst>
              <a:ext uri="{28A0092B-C50C-407E-A947-70E740481C1C}">
                <a14:useLocalDpi xmlns:a14="http://schemas.microsoft.com/office/drawing/2010/main" val="0"/>
              </a:ext>
            </a:extLst>
          </a:blip>
          <a:srcRect l="18352" r="569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8B396B4D-2968-47EF-81AC-5AE49E3D373C}"/>
              </a:ext>
            </a:extLst>
          </p:cNvPr>
          <p:cNvSpPr>
            <a:spLocks noGrp="1"/>
          </p:cNvSpPr>
          <p:nvPr>
            <p:ph type="title"/>
          </p:nvPr>
        </p:nvSpPr>
        <p:spPr>
          <a:xfrm>
            <a:off x="677333" y="609600"/>
            <a:ext cx="3851123" cy="1320800"/>
          </a:xfrm>
        </p:spPr>
        <p:txBody>
          <a:bodyPr>
            <a:normAutofit fontScale="90000"/>
          </a:bodyPr>
          <a:lstStyle/>
          <a:p>
            <a:r>
              <a:rPr lang="de-DE" dirty="0"/>
              <a:t>Die Wissenschaft ist doch gut, oder?</a:t>
            </a:r>
          </a:p>
        </p:txBody>
      </p:sp>
      <p:sp>
        <p:nvSpPr>
          <p:cNvPr id="3" name="Inhaltsplatzhalter 2">
            <a:extLst>
              <a:ext uri="{FF2B5EF4-FFF2-40B4-BE49-F238E27FC236}">
                <a16:creationId xmlns:a16="http://schemas.microsoft.com/office/drawing/2014/main" id="{BD21EE8E-700C-4CCA-B2E0-5D995C55F1ED}"/>
              </a:ext>
            </a:extLst>
          </p:cNvPr>
          <p:cNvSpPr>
            <a:spLocks noGrp="1"/>
          </p:cNvSpPr>
          <p:nvPr>
            <p:ph idx="1"/>
          </p:nvPr>
        </p:nvSpPr>
        <p:spPr>
          <a:xfrm>
            <a:off x="688928" y="1938866"/>
            <a:ext cx="4477470" cy="3880773"/>
          </a:xfrm>
        </p:spPr>
        <p:txBody>
          <a:bodyPr>
            <a:noAutofit/>
          </a:bodyPr>
          <a:lstStyle/>
          <a:p>
            <a:pPr>
              <a:lnSpc>
                <a:spcPct val="90000"/>
              </a:lnSpc>
            </a:pPr>
            <a:r>
              <a:rPr lang="de-DE" sz="1400" dirty="0"/>
              <a:t>Wie kann das alles sein, die Wissenschaft ist doch eigentlich objektiv und über jeden Zweifel erhaben, oder?</a:t>
            </a:r>
          </a:p>
          <a:p>
            <a:pPr lvl="1">
              <a:lnSpc>
                <a:spcPct val="90000"/>
              </a:lnSpc>
            </a:pPr>
            <a:r>
              <a:rPr lang="de-DE" sz="1400" dirty="0"/>
              <a:t>Wer finanziert Wissenschaft und aus welchen Gründen</a:t>
            </a:r>
          </a:p>
          <a:p>
            <a:pPr lvl="1">
              <a:lnSpc>
                <a:spcPct val="90000"/>
              </a:lnSpc>
            </a:pPr>
            <a:r>
              <a:rPr lang="de-DE" sz="1400" dirty="0"/>
              <a:t>Wie sieht der Wissenschaftsbetrieb in der BRD tatsächlich aus</a:t>
            </a:r>
          </a:p>
          <a:p>
            <a:pPr lvl="1">
              <a:lnSpc>
                <a:spcPct val="90000"/>
              </a:lnSpc>
            </a:pPr>
            <a:r>
              <a:rPr lang="de-DE" sz="1400" dirty="0"/>
              <a:t>Was passiert, wenn der Herr Staatssekretär um wissenschaftlichen Beistand bittet, geht’s dann um Ergebnisse oder Namen</a:t>
            </a:r>
          </a:p>
          <a:p>
            <a:pPr>
              <a:lnSpc>
                <a:spcPct val="90000"/>
              </a:lnSpc>
            </a:pPr>
            <a:r>
              <a:rPr lang="de-DE" sz="1400" dirty="0"/>
              <a:t>Alarmsignale:</a:t>
            </a:r>
          </a:p>
          <a:p>
            <a:pPr lvl="1">
              <a:lnSpc>
                <a:spcPct val="90000"/>
              </a:lnSpc>
            </a:pPr>
            <a:r>
              <a:rPr lang="de-DE" sz="1400" dirty="0"/>
              <a:t>Wenn Sie mir schon nicht glauben, dann glauben Sie doch wenigstens der Wissenschaft …</a:t>
            </a:r>
          </a:p>
          <a:p>
            <a:pPr lvl="1">
              <a:lnSpc>
                <a:spcPct val="90000"/>
              </a:lnSpc>
            </a:pPr>
            <a:r>
              <a:rPr lang="de-DE" sz="1400" dirty="0"/>
              <a:t>Der wissenschaftliche Konsens ist, …</a:t>
            </a:r>
          </a:p>
          <a:p>
            <a:pPr lvl="1">
              <a:lnSpc>
                <a:spcPct val="90000"/>
              </a:lnSpc>
            </a:pPr>
            <a:r>
              <a:rPr lang="de-DE" sz="1400" dirty="0"/>
              <a:t>Es ist wissenschaftlich belegt, dass …</a:t>
            </a:r>
          </a:p>
        </p:txBody>
      </p:sp>
      <p:sp>
        <p:nvSpPr>
          <p:cNvPr id="5" name="Fußzeilenplatzhalter 4">
            <a:extLst>
              <a:ext uri="{FF2B5EF4-FFF2-40B4-BE49-F238E27FC236}">
                <a16:creationId xmlns:a16="http://schemas.microsoft.com/office/drawing/2014/main" id="{DAAF66F9-074D-45C9-99A5-2FF7A0999B16}"/>
              </a:ext>
            </a:extLst>
          </p:cNvPr>
          <p:cNvSpPr>
            <a:spLocks noGrp="1"/>
          </p:cNvSpPr>
          <p:nvPr>
            <p:ph type="ftr" sz="quarter" idx="11"/>
          </p:nvPr>
        </p:nvSpPr>
        <p:spPr>
          <a:xfrm>
            <a:off x="677334" y="6041362"/>
            <a:ext cx="6297612" cy="365125"/>
          </a:xfrm>
        </p:spPr>
        <p:txBody>
          <a:bodyPr>
            <a:normAutofit/>
          </a:bodyPr>
          <a:lstStyle/>
          <a:p>
            <a:pPr rtl="0">
              <a:spcAft>
                <a:spcPts val="600"/>
              </a:spcAft>
            </a:pPr>
            <a:r>
              <a:rPr lang="de-DE" noProof="0"/>
              <a:t>Dipl.-Ing. Hans Jörg Schmidt</a:t>
            </a:r>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 name="Datumsplatzhalter 3">
            <a:extLst>
              <a:ext uri="{FF2B5EF4-FFF2-40B4-BE49-F238E27FC236}">
                <a16:creationId xmlns:a16="http://schemas.microsoft.com/office/drawing/2014/main" id="{E2027E91-D80D-41AE-8503-6C46A0C4B401}"/>
              </a:ext>
            </a:extLst>
          </p:cNvPr>
          <p:cNvSpPr>
            <a:spLocks noGrp="1"/>
          </p:cNvSpPr>
          <p:nvPr>
            <p:ph type="dt" sz="half" idx="10"/>
          </p:nvPr>
        </p:nvSpPr>
        <p:spPr>
          <a:xfrm>
            <a:off x="7205133" y="6041362"/>
            <a:ext cx="911939" cy="365125"/>
          </a:xfrm>
        </p:spPr>
        <p:txBody>
          <a:bodyPr>
            <a:normAutofit/>
          </a:bodyPr>
          <a:lstStyle/>
          <a:p>
            <a:pPr rtl="0">
              <a:spcAft>
                <a:spcPts val="600"/>
              </a:spcAft>
            </a:pPr>
            <a:fld id="{FF912AAA-17FF-4657-8511-78BAFD425309}" type="datetime1">
              <a:rPr lang="de-DE" noProof="0">
                <a:solidFill>
                  <a:srgbClr val="FFFFFF"/>
                </a:solidFill>
              </a:rPr>
              <a:pPr rtl="0">
                <a:spcAft>
                  <a:spcPts val="600"/>
                </a:spcAft>
              </a:pPr>
              <a:t>17.08.2023</a:t>
            </a:fld>
            <a:endParaRPr lang="de-DE" noProof="0">
              <a:solidFill>
                <a:srgbClr val="FFFFFF"/>
              </a:solidFill>
            </a:endParaRPr>
          </a:p>
        </p:txBody>
      </p: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Foliennummernplatzhalter 5">
            <a:extLst>
              <a:ext uri="{FF2B5EF4-FFF2-40B4-BE49-F238E27FC236}">
                <a16:creationId xmlns:a16="http://schemas.microsoft.com/office/drawing/2014/main" id="{A96FAA27-F501-4525-85D2-18D81C94C632}"/>
              </a:ext>
            </a:extLst>
          </p:cNvPr>
          <p:cNvSpPr>
            <a:spLocks noGrp="1"/>
          </p:cNvSpPr>
          <p:nvPr>
            <p:ph type="sldNum" sz="quarter" idx="12"/>
          </p:nvPr>
        </p:nvSpPr>
        <p:spPr>
          <a:xfrm>
            <a:off x="8590663" y="6041362"/>
            <a:ext cx="683339" cy="365125"/>
          </a:xfrm>
        </p:spPr>
        <p:txBody>
          <a:bodyPr>
            <a:normAutofit/>
          </a:bodyPr>
          <a:lstStyle/>
          <a:p>
            <a:pPr rtl="0">
              <a:spcAft>
                <a:spcPts val="600"/>
              </a:spcAft>
            </a:pPr>
            <a:fld id="{9CD8D479-8942-46E8-A226-A4E01F7A105C}" type="slidenum">
              <a:rPr lang="de-DE" noProof="0">
                <a:solidFill>
                  <a:srgbClr val="FFFFFF"/>
                </a:solidFill>
              </a:rPr>
              <a:pPr rtl="0">
                <a:spcAft>
                  <a:spcPts val="600"/>
                </a:spcAft>
              </a:pPr>
              <a:t>27</a:t>
            </a:fld>
            <a:endParaRPr lang="de-DE" noProof="0">
              <a:solidFill>
                <a:srgbClr val="FFFFFF"/>
              </a:solidFill>
            </a:endParaRPr>
          </a:p>
        </p:txBody>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nteraktive Schaltfläche: Zur Startseite wechseln 17">
            <a:hlinkClick r:id="rId3" action="ppaction://hlinksldjump" highlightClick="1"/>
            <a:extLst>
              <a:ext uri="{FF2B5EF4-FFF2-40B4-BE49-F238E27FC236}">
                <a16:creationId xmlns:a16="http://schemas.microsoft.com/office/drawing/2014/main" id="{1315D8A6-1759-4567-AFF8-B8491497D983}"/>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Grafiken, Grafikdesign, Schrift, Kreis enthält.&#10;&#10;Automatisch generierte Beschreibung">
            <a:extLst>
              <a:ext uri="{FF2B5EF4-FFF2-40B4-BE49-F238E27FC236}">
                <a16:creationId xmlns:a16="http://schemas.microsoft.com/office/drawing/2014/main" id="{BDF76970-4C54-99CE-7391-A4400903C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6553" y="225694"/>
            <a:ext cx="817269" cy="817269"/>
          </a:xfrm>
          <a:prstGeom prst="rect">
            <a:avLst/>
          </a:prstGeom>
        </p:spPr>
      </p:pic>
    </p:spTree>
    <p:extLst>
      <p:ext uri="{BB962C8B-B14F-4D97-AF65-F5344CB8AC3E}">
        <p14:creationId xmlns:p14="http://schemas.microsoft.com/office/powerpoint/2010/main" val="4150152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62E02-020F-488E-9096-B3187872F649}"/>
              </a:ext>
            </a:extLst>
          </p:cNvPr>
          <p:cNvSpPr>
            <a:spLocks noGrp="1"/>
          </p:cNvSpPr>
          <p:nvPr>
            <p:ph type="title"/>
          </p:nvPr>
        </p:nvSpPr>
        <p:spPr/>
        <p:txBody>
          <a:bodyPr/>
          <a:lstStyle/>
          <a:p>
            <a:r>
              <a:rPr lang="de-DE" dirty="0"/>
              <a:t>Konsens ist Nonsens</a:t>
            </a:r>
          </a:p>
        </p:txBody>
      </p:sp>
      <p:sp>
        <p:nvSpPr>
          <p:cNvPr id="3" name="Inhaltsplatzhalter 2">
            <a:extLst>
              <a:ext uri="{FF2B5EF4-FFF2-40B4-BE49-F238E27FC236}">
                <a16:creationId xmlns:a16="http://schemas.microsoft.com/office/drawing/2014/main" id="{C3E3106A-2C9D-44D5-93F3-2501E87794A3}"/>
              </a:ext>
            </a:extLst>
          </p:cNvPr>
          <p:cNvSpPr>
            <a:spLocks noGrp="1"/>
          </p:cNvSpPr>
          <p:nvPr>
            <p:ph idx="1"/>
          </p:nvPr>
        </p:nvSpPr>
        <p:spPr>
          <a:xfrm>
            <a:off x="677334" y="1554689"/>
            <a:ext cx="8596668" cy="2523041"/>
          </a:xfrm>
        </p:spPr>
        <p:txBody>
          <a:bodyPr>
            <a:normAutofit/>
          </a:bodyPr>
          <a:lstStyle/>
          <a:p>
            <a:r>
              <a:rPr lang="de-DE" sz="1400" dirty="0"/>
              <a:t>Das ein wissenschaftlicher Konsens einer absoluten Wahrheit entspricht ist möglich, aber die absolute Wahrheit ist nicht von dieser Mehrheitsmeinung abhängig</a:t>
            </a:r>
          </a:p>
          <a:p>
            <a:r>
              <a:rPr lang="de-DE" sz="1400" dirty="0"/>
              <a:t>Im Regelfall sind es einzelne Wissenschaftler gewesen, die bestehenden Konsens zu Fall gebracht und das Wissen wirklich weiterentwickelt haben</a:t>
            </a:r>
          </a:p>
          <a:p>
            <a:r>
              <a:rPr lang="de-DE" sz="1400" dirty="0"/>
              <a:t>Der Konsens hat sich stets gegen neue Konzepte gestellt</a:t>
            </a:r>
          </a:p>
          <a:p>
            <a:r>
              <a:rPr lang="de-DE" sz="1400" dirty="0"/>
              <a:t>Einige bekannte Beispiele sind Kopernikus, Galilei, Einstein oder auch Wegener</a:t>
            </a:r>
          </a:p>
        </p:txBody>
      </p:sp>
      <p:sp>
        <p:nvSpPr>
          <p:cNvPr id="4" name="Datumsplatzhalter 3">
            <a:extLst>
              <a:ext uri="{FF2B5EF4-FFF2-40B4-BE49-F238E27FC236}">
                <a16:creationId xmlns:a16="http://schemas.microsoft.com/office/drawing/2014/main" id="{B773D087-658F-426B-A4B6-4E45E5615518}"/>
              </a:ext>
            </a:extLst>
          </p:cNvPr>
          <p:cNvSpPr>
            <a:spLocks noGrp="1"/>
          </p:cNvSpPr>
          <p:nvPr>
            <p:ph type="dt" sz="half" idx="10"/>
          </p:nvPr>
        </p:nvSpPr>
        <p:spPr/>
        <p:txBody>
          <a:bodyPr/>
          <a:lstStyle/>
          <a:p>
            <a:pPr rtl="0"/>
            <a:fld id="{FF912AAA-17FF-4657-8511-78BAFD425309}"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EA5F9944-C530-4414-9536-AC7D77FFC30B}"/>
              </a:ext>
            </a:extLst>
          </p:cNvPr>
          <p:cNvSpPr>
            <a:spLocks noGrp="1"/>
          </p:cNvSpPr>
          <p:nvPr>
            <p:ph type="ftr" sz="quarter" idx="11"/>
          </p:nvPr>
        </p:nvSpPr>
        <p:spPr/>
        <p:txBody>
          <a:bodyPr/>
          <a:lstStyle/>
          <a:p>
            <a:pPr rtl="0"/>
            <a:r>
              <a:rPr lang="de-DE" noProof="0"/>
              <a:t>Dipl.-Ing. Hans Jörg Schmidt</a:t>
            </a:r>
          </a:p>
        </p:txBody>
      </p:sp>
      <p:sp>
        <p:nvSpPr>
          <p:cNvPr id="6" name="Foliennummernplatzhalter 5">
            <a:extLst>
              <a:ext uri="{FF2B5EF4-FFF2-40B4-BE49-F238E27FC236}">
                <a16:creationId xmlns:a16="http://schemas.microsoft.com/office/drawing/2014/main" id="{C71F1C93-03C2-4441-AF10-AF859FE0FAFF}"/>
              </a:ext>
            </a:extLst>
          </p:cNvPr>
          <p:cNvSpPr>
            <a:spLocks noGrp="1"/>
          </p:cNvSpPr>
          <p:nvPr>
            <p:ph type="sldNum" sz="quarter" idx="12"/>
          </p:nvPr>
        </p:nvSpPr>
        <p:spPr/>
        <p:txBody>
          <a:bodyPr/>
          <a:lstStyle/>
          <a:p>
            <a:pPr rtl="0"/>
            <a:fld id="{9CD8D479-8942-46E8-A226-A4E01F7A105C}" type="slidenum">
              <a:rPr lang="de-DE" noProof="0" smtClean="0"/>
              <a:t>28</a:t>
            </a:fld>
            <a:endParaRPr lang="de-DE" noProof="0"/>
          </a:p>
        </p:txBody>
      </p:sp>
      <p:pic>
        <p:nvPicPr>
          <p:cNvPr id="8" name="Grafik 7" descr="Ein Bild, das drinnen, Person, sitzend, Mann enthält.&#10;&#10;Automatisch generierte Beschreibung">
            <a:extLst>
              <a:ext uri="{FF2B5EF4-FFF2-40B4-BE49-F238E27FC236}">
                <a16:creationId xmlns:a16="http://schemas.microsoft.com/office/drawing/2014/main" id="{BEA42EE3-6B01-484D-8061-A9BBC7B8AC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018" y="4260689"/>
            <a:ext cx="1164560" cy="1780674"/>
          </a:xfrm>
          <a:prstGeom prst="rect">
            <a:avLst/>
          </a:prstGeom>
        </p:spPr>
      </p:pic>
      <p:pic>
        <p:nvPicPr>
          <p:cNvPr id="10" name="Grafik 9" descr="Ein Bild, das Person, drinnen, Mann, Kleidung enthält.&#10;&#10;Automatisch generierte Beschreibung">
            <a:extLst>
              <a:ext uri="{FF2B5EF4-FFF2-40B4-BE49-F238E27FC236}">
                <a16:creationId xmlns:a16="http://schemas.microsoft.com/office/drawing/2014/main" id="{CB159972-478D-4593-A5B5-2D9A45F2DF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970" y="4260688"/>
            <a:ext cx="1821588" cy="1780674"/>
          </a:xfrm>
          <a:prstGeom prst="rect">
            <a:avLst/>
          </a:prstGeom>
        </p:spPr>
      </p:pic>
      <p:pic>
        <p:nvPicPr>
          <p:cNvPr id="12" name="Grafik 11" descr="Ein Bild, das Person, Mann, Anzug, Schlips enthält.&#10;&#10;Automatisch generierte Beschreibung">
            <a:extLst>
              <a:ext uri="{FF2B5EF4-FFF2-40B4-BE49-F238E27FC236}">
                <a16:creationId xmlns:a16="http://schemas.microsoft.com/office/drawing/2014/main" id="{1BE5F5F5-6A2B-40E1-9ECD-1BDDD95DDB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9723" y="4260688"/>
            <a:ext cx="1425965" cy="1780673"/>
          </a:xfrm>
          <a:prstGeom prst="rect">
            <a:avLst/>
          </a:prstGeom>
        </p:spPr>
      </p:pic>
      <p:pic>
        <p:nvPicPr>
          <p:cNvPr id="15" name="Grafik 14" descr="Ein Bild, das Mann, Person, Anzug, Kleidung enthält.&#10;&#10;Automatisch generierte Beschreibung">
            <a:extLst>
              <a:ext uri="{FF2B5EF4-FFF2-40B4-BE49-F238E27FC236}">
                <a16:creationId xmlns:a16="http://schemas.microsoft.com/office/drawing/2014/main" id="{BB7A9BCB-3D2E-4086-B7CB-C803C4244D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0833" y="4260688"/>
            <a:ext cx="1445565" cy="1780673"/>
          </a:xfrm>
          <a:prstGeom prst="rect">
            <a:avLst/>
          </a:prstGeom>
        </p:spPr>
      </p:pic>
      <p:sp>
        <p:nvSpPr>
          <p:cNvPr id="11" name="Interaktive Schaltfläche: Zur Startseite wechseln 10">
            <a:hlinkClick r:id="rId6" action="ppaction://hlinksldjump" highlightClick="1"/>
            <a:extLst>
              <a:ext uri="{FF2B5EF4-FFF2-40B4-BE49-F238E27FC236}">
                <a16:creationId xmlns:a16="http://schemas.microsoft.com/office/drawing/2014/main" id="{EA4995C1-2495-4EFC-8D3E-6F9E2BE5C4AF}"/>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15938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400F6-DE65-464C-A87E-8C8248E2D343}"/>
              </a:ext>
            </a:extLst>
          </p:cNvPr>
          <p:cNvSpPr>
            <a:spLocks noGrp="1"/>
          </p:cNvSpPr>
          <p:nvPr>
            <p:ph type="title"/>
          </p:nvPr>
        </p:nvSpPr>
        <p:spPr/>
        <p:txBody>
          <a:bodyPr/>
          <a:lstStyle/>
          <a:p>
            <a:r>
              <a:rPr lang="de-DE" dirty="0"/>
              <a:t>Studien zum Konsens sind Fake</a:t>
            </a:r>
          </a:p>
        </p:txBody>
      </p:sp>
      <p:sp>
        <p:nvSpPr>
          <p:cNvPr id="3" name="Inhaltsplatzhalter 2">
            <a:extLst>
              <a:ext uri="{FF2B5EF4-FFF2-40B4-BE49-F238E27FC236}">
                <a16:creationId xmlns:a16="http://schemas.microsoft.com/office/drawing/2014/main" id="{31BCD119-1FA3-4692-AE11-F9366AB446D6}"/>
              </a:ext>
            </a:extLst>
          </p:cNvPr>
          <p:cNvSpPr>
            <a:spLocks noGrp="1"/>
          </p:cNvSpPr>
          <p:nvPr>
            <p:ph idx="1"/>
          </p:nvPr>
        </p:nvSpPr>
        <p:spPr>
          <a:xfrm>
            <a:off x="568003" y="1557496"/>
            <a:ext cx="8208249" cy="4483866"/>
          </a:xfrm>
        </p:spPr>
        <p:txBody>
          <a:bodyPr>
            <a:normAutofit/>
          </a:bodyPr>
          <a:lstStyle/>
          <a:p>
            <a:r>
              <a:rPr lang="de-DE" sz="1400" dirty="0"/>
              <a:t>Echte Wissenschaft ist anerkannte Methodik, bestehend aus Beobachtung, Theorie und Beweisführung – Konsens ist keine wissenschaftliche Methode!</a:t>
            </a:r>
          </a:p>
          <a:p>
            <a:r>
              <a:rPr lang="de-DE" sz="1400" dirty="0"/>
              <a:t>Exemplarisch 3 bekannte Theorien, die sich allesamt als nicht haltbar herausgestellt haben:</a:t>
            </a:r>
          </a:p>
          <a:p>
            <a:pPr lvl="1"/>
            <a:r>
              <a:rPr lang="de-DE" sz="1400" dirty="0"/>
              <a:t>2009 die Studie von Kendall Zimmermann und Peter Doran mit 97% Konsens</a:t>
            </a:r>
          </a:p>
          <a:p>
            <a:pPr lvl="2"/>
            <a:r>
              <a:rPr lang="de-DE" dirty="0"/>
              <a:t>Von 10.000 Befragten gingen nur 77 in die 97% ein</a:t>
            </a:r>
          </a:p>
          <a:p>
            <a:pPr lvl="1"/>
            <a:r>
              <a:rPr lang="de-DE" sz="1400" dirty="0"/>
              <a:t>2012 die Studie von John Cook et al, mit ebenfalls 97% Konsens </a:t>
            </a:r>
          </a:p>
          <a:p>
            <a:pPr lvl="2"/>
            <a:r>
              <a:rPr lang="de-DE" dirty="0"/>
              <a:t>Zwei Drittel der 12.000 Publikationen wurden aus der Grundgesamtheit entfernt</a:t>
            </a:r>
          </a:p>
          <a:p>
            <a:pPr lvl="1"/>
            <a:r>
              <a:rPr lang="de-DE" sz="1400" dirty="0"/>
              <a:t>2016 eine weitere Studie von James Lawrence Powell, diesmal mit sogar 99,4% </a:t>
            </a:r>
          </a:p>
          <a:p>
            <a:pPr lvl="2"/>
            <a:r>
              <a:rPr lang="de-DE" dirty="0"/>
              <a:t>Auch hier sorgte unter anderem eine geschickte Auswahl in Kombination mit den richtigen Kriterien für die richtigen Ergebnisse aus 54.000 Publikationen</a:t>
            </a:r>
          </a:p>
          <a:p>
            <a:r>
              <a:rPr lang="de-DE" sz="1400" dirty="0"/>
              <a:t>Die Studie von Powell ist bis auf den heutigen Tag die Handlungsgrundlage unserer Bundesregierung</a:t>
            </a:r>
          </a:p>
          <a:p>
            <a:r>
              <a:rPr lang="de-DE" sz="1400" dirty="0"/>
              <a:t>Es sei mir gestattet an dieser Stelle das Bildungsniveau unserer Politiker anzuprangern, denn Inkompetenz scheint eine wesentliche Bedingung für ein Regierungsamt zu sein</a:t>
            </a:r>
          </a:p>
          <a:p>
            <a:pPr lvl="1"/>
            <a:endParaRPr lang="de-DE" dirty="0"/>
          </a:p>
        </p:txBody>
      </p:sp>
      <p:sp>
        <p:nvSpPr>
          <p:cNvPr id="4" name="Datumsplatzhalter 3">
            <a:extLst>
              <a:ext uri="{FF2B5EF4-FFF2-40B4-BE49-F238E27FC236}">
                <a16:creationId xmlns:a16="http://schemas.microsoft.com/office/drawing/2014/main" id="{04D6C38C-7784-4735-A94C-53B254F16816}"/>
              </a:ext>
            </a:extLst>
          </p:cNvPr>
          <p:cNvSpPr>
            <a:spLocks noGrp="1"/>
          </p:cNvSpPr>
          <p:nvPr>
            <p:ph type="dt" sz="half" idx="10"/>
          </p:nvPr>
        </p:nvSpPr>
        <p:spPr/>
        <p:txBody>
          <a:bodyPr/>
          <a:lstStyle/>
          <a:p>
            <a:pPr rtl="0"/>
            <a:fld id="{FF912AAA-17FF-4657-8511-78BAFD425309}"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0FCB7E3A-3FEC-4803-BA72-3BBE697C9589}"/>
              </a:ext>
            </a:extLst>
          </p:cNvPr>
          <p:cNvSpPr>
            <a:spLocks noGrp="1"/>
          </p:cNvSpPr>
          <p:nvPr>
            <p:ph type="ftr" sz="quarter" idx="11"/>
          </p:nvPr>
        </p:nvSpPr>
        <p:spPr/>
        <p:txBody>
          <a:bodyPr/>
          <a:lstStyle/>
          <a:p>
            <a:pPr rtl="0"/>
            <a:r>
              <a:rPr lang="de-DE" noProof="0"/>
              <a:t>Dipl.-Ing. Hans Jörg Schmidt</a:t>
            </a:r>
          </a:p>
        </p:txBody>
      </p:sp>
      <p:sp>
        <p:nvSpPr>
          <p:cNvPr id="6" name="Foliennummernplatzhalter 5">
            <a:extLst>
              <a:ext uri="{FF2B5EF4-FFF2-40B4-BE49-F238E27FC236}">
                <a16:creationId xmlns:a16="http://schemas.microsoft.com/office/drawing/2014/main" id="{78C0ABCB-A2EC-4188-A234-22120549599F}"/>
              </a:ext>
            </a:extLst>
          </p:cNvPr>
          <p:cNvSpPr>
            <a:spLocks noGrp="1"/>
          </p:cNvSpPr>
          <p:nvPr>
            <p:ph type="sldNum" sz="quarter" idx="12"/>
          </p:nvPr>
        </p:nvSpPr>
        <p:spPr/>
        <p:txBody>
          <a:bodyPr/>
          <a:lstStyle/>
          <a:p>
            <a:pPr rtl="0"/>
            <a:fld id="{9CD8D479-8942-46E8-A226-A4E01F7A105C}" type="slidenum">
              <a:rPr lang="de-DE" noProof="0" smtClean="0"/>
              <a:t>29</a:t>
            </a:fld>
            <a:endParaRPr lang="de-DE" noProof="0"/>
          </a:p>
        </p:txBody>
      </p:sp>
      <p:pic>
        <p:nvPicPr>
          <p:cNvPr id="8" name="Grafik 7">
            <a:extLst>
              <a:ext uri="{FF2B5EF4-FFF2-40B4-BE49-F238E27FC236}">
                <a16:creationId xmlns:a16="http://schemas.microsoft.com/office/drawing/2014/main" id="{61BD8C76-1A6E-40A6-AEA6-45E728887E72}"/>
              </a:ext>
            </a:extLst>
          </p:cNvPr>
          <p:cNvPicPr>
            <a:picLocks noChangeAspect="1"/>
          </p:cNvPicPr>
          <p:nvPr/>
        </p:nvPicPr>
        <p:blipFill>
          <a:blip r:embed="rId2"/>
          <a:stretch>
            <a:fillRect/>
          </a:stretch>
        </p:blipFill>
        <p:spPr>
          <a:xfrm>
            <a:off x="9005645" y="2308668"/>
            <a:ext cx="2240664" cy="2240664"/>
          </a:xfrm>
          <a:prstGeom prst="rect">
            <a:avLst/>
          </a:prstGeom>
          <a:effectLst>
            <a:outerShdw blurRad="50800" dist="38100" dir="2700000" algn="tl" rotWithShape="0">
              <a:prstClr val="black">
                <a:alpha val="40000"/>
              </a:prstClr>
            </a:outerShdw>
          </a:effectLst>
        </p:spPr>
      </p:pic>
      <p:sp>
        <p:nvSpPr>
          <p:cNvPr id="9" name="Interaktive Schaltfläche: Zur Startseite wechseln 8">
            <a:hlinkClick r:id="rId3" action="ppaction://hlinksldjump" highlightClick="1"/>
            <a:extLst>
              <a:ext uri="{FF2B5EF4-FFF2-40B4-BE49-F238E27FC236}">
                <a16:creationId xmlns:a16="http://schemas.microsoft.com/office/drawing/2014/main" id="{0D381525-6517-47F1-93A6-9046725D7A8C}"/>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57652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5" name="Rectangle 24">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el 7">
            <a:extLst>
              <a:ext uri="{FF2B5EF4-FFF2-40B4-BE49-F238E27FC236}">
                <a16:creationId xmlns:a16="http://schemas.microsoft.com/office/drawing/2014/main" id="{59E4659C-F14D-439E-97AC-48F2022C5BBF}"/>
              </a:ext>
            </a:extLst>
          </p:cNvPr>
          <p:cNvSpPr>
            <a:spLocks noGrp="1"/>
          </p:cNvSpPr>
          <p:nvPr>
            <p:ph type="title" idx="4294967295"/>
          </p:nvPr>
        </p:nvSpPr>
        <p:spPr>
          <a:xfrm>
            <a:off x="508296" y="359571"/>
            <a:ext cx="8596668" cy="1320800"/>
          </a:xfrm>
        </p:spPr>
        <p:txBody>
          <a:bodyPr vert="horz" lIns="91440" tIns="45720" rIns="91440" bIns="45720" rtlCol="0" anchor="t">
            <a:normAutofit/>
          </a:bodyPr>
          <a:lstStyle/>
          <a:p>
            <a:r>
              <a:rPr lang="de-DE">
                <a:solidFill>
                  <a:schemeClr val="accent1"/>
                </a:solidFill>
              </a:rPr>
              <a:t>Inhalt</a:t>
            </a:r>
          </a:p>
        </p:txBody>
      </p:sp>
      <p:sp>
        <p:nvSpPr>
          <p:cNvPr id="5" name="Fußzeilenplatzhalter 4">
            <a:extLst>
              <a:ext uri="{FF2B5EF4-FFF2-40B4-BE49-F238E27FC236}">
                <a16:creationId xmlns:a16="http://schemas.microsoft.com/office/drawing/2014/main" id="{952164E2-F7CC-4E15-9F6A-588EF7D5CC74}"/>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r>
              <a:rPr lang="en-US" kern="1200" noProof="0" dirty="0">
                <a:solidFill>
                  <a:schemeClr val="tx1">
                    <a:tint val="75000"/>
                  </a:schemeClr>
                </a:solidFill>
                <a:latin typeface="+mn-lt"/>
                <a:ea typeface="+mn-ea"/>
                <a:cs typeface="+mn-cs"/>
              </a:rPr>
              <a:t>Dipl.-Ing. Hans Jörg Schmidt</a:t>
            </a:r>
          </a:p>
        </p:txBody>
      </p:sp>
      <p:sp>
        <p:nvSpPr>
          <p:cNvPr id="4" name="Datumsplatzhalter 3">
            <a:extLst>
              <a:ext uri="{FF2B5EF4-FFF2-40B4-BE49-F238E27FC236}">
                <a16:creationId xmlns:a16="http://schemas.microsoft.com/office/drawing/2014/main" id="{5AF6DAB0-3D2B-4A85-98F6-7051AB9AB124}"/>
              </a:ext>
            </a:extLst>
          </p:cNvPr>
          <p:cNvSpPr>
            <a:spLocks noGrp="1"/>
          </p:cNvSpPr>
          <p:nvPr>
            <p:ph type="dt" sz="half" idx="10"/>
          </p:nvPr>
        </p:nvSpPr>
        <p:spPr>
          <a:xfrm>
            <a:off x="7205133" y="6041362"/>
            <a:ext cx="911939" cy="365125"/>
          </a:xfrm>
        </p:spPr>
        <p:txBody>
          <a:bodyPr vert="horz" lIns="91440" tIns="45720" rIns="91440" bIns="45720" rtlCol="0" anchor="ctr">
            <a:normAutofit/>
          </a:bodyPr>
          <a:lstStyle/>
          <a:p>
            <a:pPr>
              <a:spcAft>
                <a:spcPts val="600"/>
              </a:spcAft>
            </a:pPr>
            <a:fld id="{CB511512-ACB2-4FEB-A2DC-2931BAFD70A5}" type="datetime1">
              <a:rPr lang="en-US" kern="1200" noProof="0" dirty="0">
                <a:solidFill>
                  <a:schemeClr val="tx1">
                    <a:tint val="75000"/>
                  </a:schemeClr>
                </a:solidFill>
                <a:latin typeface="+mn-lt"/>
                <a:ea typeface="+mn-ea"/>
                <a:cs typeface="+mn-cs"/>
              </a:rPr>
              <a:pPr>
                <a:spcAft>
                  <a:spcPts val="600"/>
                </a:spcAft>
              </a:pPr>
              <a:t>8/17/2023</a:t>
            </a:fld>
            <a:endParaRPr lang="en-US" kern="1200" noProof="0" dirty="0">
              <a:solidFill>
                <a:schemeClr val="tx1">
                  <a:tint val="75000"/>
                </a:schemeClr>
              </a:solidFill>
              <a:latin typeface="+mn-lt"/>
              <a:ea typeface="+mn-ea"/>
              <a:cs typeface="+mn-cs"/>
            </a:endParaRPr>
          </a:p>
        </p:txBody>
      </p:sp>
      <p:sp>
        <p:nvSpPr>
          <p:cNvPr id="6" name="Foliennummernplatzhalter 5">
            <a:extLst>
              <a:ext uri="{FF2B5EF4-FFF2-40B4-BE49-F238E27FC236}">
                <a16:creationId xmlns:a16="http://schemas.microsoft.com/office/drawing/2014/main" id="{66535A7A-4E0B-4246-8E10-ABC42A00A925}"/>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9CD8D479-8942-46E8-A226-A4E01F7A105C}" type="slidenum">
              <a:rPr lang="en-US" kern="1200" noProof="0" dirty="0">
                <a:solidFill>
                  <a:schemeClr val="accent1"/>
                </a:solidFill>
                <a:latin typeface="+mn-lt"/>
                <a:ea typeface="+mn-ea"/>
                <a:cs typeface="+mn-cs"/>
              </a:rPr>
              <a:pPr>
                <a:spcAft>
                  <a:spcPts val="600"/>
                </a:spcAft>
              </a:pPr>
              <a:t>3</a:t>
            </a:fld>
            <a:endParaRPr lang="en-US" kern="1200" noProof="0" dirty="0">
              <a:solidFill>
                <a:schemeClr val="accent1"/>
              </a:solidFill>
              <a:latin typeface="+mn-lt"/>
              <a:ea typeface="+mn-ea"/>
              <a:cs typeface="+mn-cs"/>
            </a:endParaRPr>
          </a:p>
        </p:txBody>
      </p:sp>
      <p:sp>
        <p:nvSpPr>
          <p:cNvPr id="2" name="Textfeld 1">
            <a:extLst>
              <a:ext uri="{FF2B5EF4-FFF2-40B4-BE49-F238E27FC236}">
                <a16:creationId xmlns:a16="http://schemas.microsoft.com/office/drawing/2014/main" id="{F7DF68AA-D06A-4D9B-A2BA-392518ED3681}"/>
              </a:ext>
            </a:extLst>
          </p:cNvPr>
          <p:cNvSpPr txBox="1"/>
          <p:nvPr/>
        </p:nvSpPr>
        <p:spPr>
          <a:xfrm>
            <a:off x="2294728" y="811084"/>
            <a:ext cx="8596668" cy="3880773"/>
          </a:xfrm>
          <a:prstGeom prst="rect">
            <a:avLst/>
          </a:prstGeom>
        </p:spPr>
        <p:txBody>
          <a:bodyPr vert="horz" lIns="91440" tIns="45720" rIns="91440" bIns="45720" numCol="2" rtlCol="0">
            <a:noAutofit/>
          </a:bodyPr>
          <a:lstStyle/>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Was ist eigentlich Klima</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Energieaustausch durch Wärmeleitung</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Energieaustausch durch Stofftransport</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Energieaustausch durch Strahlung</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Wärmeenergie und Systemgrenzen</a:t>
            </a:r>
          </a:p>
          <a:p>
            <a:pPr marL="285750" indent="-285750">
              <a:lnSpc>
                <a:spcPct val="90000"/>
              </a:lnSpc>
              <a:spcBef>
                <a:spcPts val="1000"/>
              </a:spcBef>
              <a:buClr>
                <a:schemeClr val="accent1"/>
              </a:buClr>
              <a:buSzPct val="80000"/>
              <a:buFont typeface="Wingdings 3" charset="2"/>
              <a:buChar char=""/>
            </a:pPr>
            <a:endParaRPr lang="de-DE" sz="1200" dirty="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Die Lehrmeinung des IPCC</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Treibhaus-Darstellung des IPCC</a:t>
            </a:r>
          </a:p>
          <a:p>
            <a:pPr marL="285750" indent="-285750">
              <a:lnSpc>
                <a:spcPct val="90000"/>
              </a:lnSpc>
              <a:spcBef>
                <a:spcPts val="1000"/>
              </a:spcBef>
              <a:buClr>
                <a:schemeClr val="accent1"/>
              </a:buClr>
              <a:buSzPct val="80000"/>
              <a:buFont typeface="Wingdings 3" charset="2"/>
              <a:buChar char=""/>
            </a:pPr>
            <a:endParaRPr lang="de-DE" sz="1200" dirty="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Abstrahlung und Gegenstrahlung</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Atmosphäre und Zusammensetzung</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Es gibt kein Treibhaus</a:t>
            </a:r>
          </a:p>
          <a:p>
            <a:pPr marL="285750" indent="-285750">
              <a:lnSpc>
                <a:spcPct val="90000"/>
              </a:lnSpc>
              <a:spcBef>
                <a:spcPts val="1000"/>
              </a:spcBef>
              <a:buClr>
                <a:schemeClr val="accent1"/>
              </a:buClr>
              <a:buSzPct val="80000"/>
              <a:buFont typeface="Wingdings 3" charset="2"/>
              <a:buChar char=""/>
            </a:pPr>
            <a:endParaRPr lang="de-DE" sz="1200" dirty="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Ist CO</a:t>
            </a:r>
            <a:r>
              <a:rPr lang="de-DE" sz="1200" baseline="-25000" dirty="0">
                <a:solidFill>
                  <a:schemeClr val="tx1">
                    <a:lumMod val="75000"/>
                    <a:lumOff val="25000"/>
                  </a:schemeClr>
                </a:solidFill>
              </a:rPr>
              <a:t>2</a:t>
            </a:r>
            <a:r>
              <a:rPr lang="de-DE" sz="1200" dirty="0">
                <a:solidFill>
                  <a:schemeClr val="tx1">
                    <a:lumMod val="75000"/>
                    <a:lumOff val="25000"/>
                  </a:schemeClr>
                </a:solidFill>
              </a:rPr>
              <a:t> tatsächlich so schädlich ?</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CO</a:t>
            </a:r>
            <a:r>
              <a:rPr lang="de-DE" sz="1200" baseline="-25000" dirty="0">
                <a:solidFill>
                  <a:schemeClr val="tx1">
                    <a:lumMod val="75000"/>
                    <a:lumOff val="25000"/>
                  </a:schemeClr>
                </a:solidFill>
              </a:rPr>
              <a:t>2</a:t>
            </a:r>
            <a:r>
              <a:rPr lang="de-DE" sz="1200" dirty="0">
                <a:solidFill>
                  <a:schemeClr val="tx1">
                    <a:lumMod val="75000"/>
                    <a:lumOff val="25000"/>
                  </a:schemeClr>
                </a:solidFill>
              </a:rPr>
              <a:t> - woher und wohin</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Ursache und Wirkung ???</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Klimawandel ist Teil der Erdgeschichte</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Idee des „global warming“</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Die Wissenschaft ist doch gut, oder?</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Konsens ist Nonsens</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Studien zum Konsens sind Fake</a:t>
            </a:r>
          </a:p>
          <a:p>
            <a:pPr marL="285750" indent="-285750">
              <a:lnSpc>
                <a:spcPct val="90000"/>
              </a:lnSpc>
              <a:spcBef>
                <a:spcPts val="1000"/>
              </a:spcBef>
              <a:buClr>
                <a:schemeClr val="accent1"/>
              </a:buClr>
              <a:buSzPct val="80000"/>
              <a:buFont typeface="Wingdings 3" charset="2"/>
              <a:buChar char=""/>
            </a:pPr>
            <a:endParaRPr lang="de-DE" sz="1200" dirty="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Erneuerbare Energien</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Elektromobilität</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Wie Klimaschutz der Politik hilft</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Politische Zielsetzungen</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Der Faktor Bevölkerungswachstum</a:t>
            </a:r>
          </a:p>
          <a:p>
            <a:pPr marL="285750" indent="-285750">
              <a:lnSpc>
                <a:spcPct val="90000"/>
              </a:lnSpc>
              <a:spcBef>
                <a:spcPts val="1000"/>
              </a:spcBef>
              <a:buClr>
                <a:schemeClr val="accent1"/>
              </a:buClr>
              <a:buSzPct val="80000"/>
              <a:buFont typeface="Wingdings 3" charset="2"/>
              <a:buChar char=""/>
            </a:pPr>
            <a:endParaRPr lang="de-DE" sz="1200" dirty="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Und was kostet uns all dies?</a:t>
            </a:r>
          </a:p>
          <a:p>
            <a:pPr marL="285750" indent="-285750">
              <a:lnSpc>
                <a:spcPct val="90000"/>
              </a:lnSpc>
              <a:spcBef>
                <a:spcPts val="1000"/>
              </a:spcBef>
              <a:buClr>
                <a:schemeClr val="accent1"/>
              </a:buClr>
              <a:buSzPct val="80000"/>
              <a:buFont typeface="Wingdings 3" charset="2"/>
              <a:buChar char=""/>
            </a:pPr>
            <a:r>
              <a:rPr lang="de-DE" sz="1200" dirty="0">
                <a:solidFill>
                  <a:schemeClr val="tx1">
                    <a:lumMod val="75000"/>
                    <a:lumOff val="25000"/>
                  </a:schemeClr>
                </a:solidFill>
              </a:rPr>
              <a:t>Ein erschreckendes Fazit</a:t>
            </a:r>
          </a:p>
          <a:p>
            <a:pPr marL="285750" indent="-285750">
              <a:lnSpc>
                <a:spcPct val="90000"/>
              </a:lnSpc>
              <a:spcBef>
                <a:spcPts val="1000"/>
              </a:spcBef>
              <a:buClr>
                <a:schemeClr val="accent1"/>
              </a:buClr>
              <a:buSzPct val="80000"/>
              <a:buFont typeface="Wingdings 3" charset="2"/>
              <a:buChar char=""/>
            </a:pPr>
            <a:endParaRPr lang="de-DE" sz="1200" dirty="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de-DE" sz="1200" dirty="0">
                <a:solidFill>
                  <a:srgbClr val="FF0000"/>
                </a:solidFill>
              </a:rPr>
              <a:t>Ihre Fragen</a:t>
            </a:r>
          </a:p>
          <a:p>
            <a:pPr>
              <a:lnSpc>
                <a:spcPct val="90000"/>
              </a:lnSpc>
              <a:spcBef>
                <a:spcPts val="1000"/>
              </a:spcBef>
              <a:buClr>
                <a:schemeClr val="accent1"/>
              </a:buClr>
              <a:buSzPct val="80000"/>
              <a:buFont typeface="Wingdings 3" charset="2"/>
              <a:buChar char=""/>
            </a:pPr>
            <a:endParaRPr lang="de-DE" sz="1200" dirty="0">
              <a:solidFill>
                <a:schemeClr val="tx1">
                  <a:lumMod val="75000"/>
                  <a:lumOff val="25000"/>
                </a:schemeClr>
              </a:solidFill>
            </a:endParaRPr>
          </a:p>
        </p:txBody>
      </p:sp>
    </p:spTree>
    <p:extLst>
      <p:ext uri="{BB962C8B-B14F-4D97-AF65-F5344CB8AC3E}">
        <p14:creationId xmlns:p14="http://schemas.microsoft.com/office/powerpoint/2010/main" val="1109619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400F6-DE65-464C-A87E-8C8248E2D343}"/>
              </a:ext>
            </a:extLst>
          </p:cNvPr>
          <p:cNvSpPr>
            <a:spLocks noGrp="1"/>
          </p:cNvSpPr>
          <p:nvPr>
            <p:ph type="title"/>
          </p:nvPr>
        </p:nvSpPr>
        <p:spPr/>
        <p:txBody>
          <a:bodyPr/>
          <a:lstStyle/>
          <a:p>
            <a:r>
              <a:rPr lang="de-DE" dirty="0"/>
              <a:t>Nobelpreisträger Dr. John Clausen</a:t>
            </a:r>
          </a:p>
        </p:txBody>
      </p:sp>
      <p:sp>
        <p:nvSpPr>
          <p:cNvPr id="3" name="Inhaltsplatzhalter 2">
            <a:extLst>
              <a:ext uri="{FF2B5EF4-FFF2-40B4-BE49-F238E27FC236}">
                <a16:creationId xmlns:a16="http://schemas.microsoft.com/office/drawing/2014/main" id="{31BCD119-1FA3-4692-AE11-F9366AB446D6}"/>
              </a:ext>
            </a:extLst>
          </p:cNvPr>
          <p:cNvSpPr>
            <a:spLocks noGrp="1"/>
          </p:cNvSpPr>
          <p:nvPr>
            <p:ph idx="1"/>
          </p:nvPr>
        </p:nvSpPr>
        <p:spPr>
          <a:xfrm>
            <a:off x="568003" y="1557496"/>
            <a:ext cx="5971342" cy="4483866"/>
          </a:xfrm>
        </p:spPr>
        <p:txBody>
          <a:bodyPr>
            <a:noAutofit/>
          </a:bodyPr>
          <a:lstStyle/>
          <a:p>
            <a:r>
              <a:rPr lang="de-DE" sz="1400" dirty="0"/>
              <a:t>Während seiner Rede auf der Veranstaltung „Quantum Korea 2023“ sagte Dr. John </a:t>
            </a:r>
            <a:r>
              <a:rPr lang="de-DE" sz="1400" dirty="0" err="1"/>
              <a:t>Clauser</a:t>
            </a:r>
            <a:r>
              <a:rPr lang="de-DE" sz="1400" dirty="0"/>
              <a:t>: „Ich glaube nicht, dass es eine Klimakrise gibt“, so ein </a:t>
            </a:r>
            <a:r>
              <a:rPr lang="de-DE" sz="1400" dirty="0">
                <a:hlinkClick r:id="rId2"/>
              </a:rPr>
              <a:t>Bericht</a:t>
            </a:r>
            <a:r>
              <a:rPr lang="de-DE" sz="1400" dirty="0"/>
              <a:t> der Seoul </a:t>
            </a:r>
            <a:r>
              <a:rPr lang="de-DE" sz="1400" dirty="0" err="1"/>
              <a:t>Economic</a:t>
            </a:r>
            <a:r>
              <a:rPr lang="de-DE" sz="1400" dirty="0"/>
              <a:t> Daily, der von der </a:t>
            </a:r>
            <a:r>
              <a:rPr lang="de-DE" sz="1400" dirty="0">
                <a:hlinkClick r:id="rId3"/>
              </a:rPr>
              <a:t>CO2-Koalition</a:t>
            </a:r>
            <a:r>
              <a:rPr lang="de-DE" sz="1400" dirty="0"/>
              <a:t> ins Englische übersetzt wurde.</a:t>
            </a:r>
          </a:p>
          <a:p>
            <a:r>
              <a:rPr lang="de-DE" sz="1400" dirty="0" err="1"/>
              <a:t>Clauser</a:t>
            </a:r>
            <a:r>
              <a:rPr lang="de-DE" sz="1400" dirty="0"/>
              <a:t> fügte hinzu, dass „Schlüsselprozesse um das 200-fache übertrieben und missverstanden werden“ und beschuldigte den Zwischenstaatlichen Ausschuss für Klimaänderungen (IPCC), Fehlinformationen zu verbreiten.</a:t>
            </a:r>
          </a:p>
          <a:p>
            <a:r>
              <a:rPr lang="de-DE" sz="1400" dirty="0"/>
              <a:t>In seiner Grundsatzrede, die er an junge koreanische Wissenschaftler und Studenten richtete, sagte </a:t>
            </a:r>
            <a:r>
              <a:rPr lang="de-DE" sz="1400" dirty="0" err="1"/>
              <a:t>Clauser</a:t>
            </a:r>
            <a:r>
              <a:rPr lang="de-DE" sz="1400" dirty="0"/>
              <a:t>, dass „Fehlinformationen von denen verbreitet werden, die politische und opportunistische Motive haben.“</a:t>
            </a:r>
          </a:p>
          <a:p>
            <a:r>
              <a:rPr lang="de-DE" sz="1400" dirty="0" err="1"/>
              <a:t>Clauser</a:t>
            </a:r>
            <a:r>
              <a:rPr lang="de-DE" sz="1400" dirty="0"/>
              <a:t> erhielt 2022 zusammen mit zwei anderen Wissenschaftlern den Nobelpreis für Physik für seine Arbeit auf dem Gebiet der Quantenmechanik. Im Mai 2023 trat der renommierte Physiker in den Vorstand der CO2 </a:t>
            </a:r>
            <a:r>
              <a:rPr lang="de-DE" sz="1400" dirty="0" err="1"/>
              <a:t>Coalition</a:t>
            </a:r>
            <a:r>
              <a:rPr lang="de-DE" sz="1400" dirty="0"/>
              <a:t> ein, einer wissenschaftlichen Organisation, die die Vorteile von CO2 für die Umwelt hervorhebt und </a:t>
            </a:r>
            <a:r>
              <a:rPr lang="de-DE" sz="1400" dirty="0" err="1"/>
              <a:t>alarmistische</a:t>
            </a:r>
            <a:r>
              <a:rPr lang="de-DE" sz="1400" dirty="0"/>
              <a:t> Klimamodelle kritisiert.</a:t>
            </a:r>
          </a:p>
          <a:p>
            <a:pPr lvl="1"/>
            <a:endParaRPr lang="de-DE" sz="1400" dirty="0"/>
          </a:p>
        </p:txBody>
      </p:sp>
      <p:sp>
        <p:nvSpPr>
          <p:cNvPr id="4" name="Datumsplatzhalter 3">
            <a:extLst>
              <a:ext uri="{FF2B5EF4-FFF2-40B4-BE49-F238E27FC236}">
                <a16:creationId xmlns:a16="http://schemas.microsoft.com/office/drawing/2014/main" id="{04D6C38C-7784-4735-A94C-53B254F16816}"/>
              </a:ext>
            </a:extLst>
          </p:cNvPr>
          <p:cNvSpPr>
            <a:spLocks noGrp="1"/>
          </p:cNvSpPr>
          <p:nvPr>
            <p:ph type="dt" sz="half" idx="10"/>
          </p:nvPr>
        </p:nvSpPr>
        <p:spPr/>
        <p:txBody>
          <a:bodyPr/>
          <a:lstStyle/>
          <a:p>
            <a:pPr rtl="0"/>
            <a:fld id="{FF912AAA-17FF-4657-8511-78BAFD425309}"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0FCB7E3A-3FEC-4803-BA72-3BBE697C9589}"/>
              </a:ext>
            </a:extLst>
          </p:cNvPr>
          <p:cNvSpPr>
            <a:spLocks noGrp="1"/>
          </p:cNvSpPr>
          <p:nvPr>
            <p:ph type="ftr" sz="quarter" idx="11"/>
          </p:nvPr>
        </p:nvSpPr>
        <p:spPr/>
        <p:txBody>
          <a:bodyPr/>
          <a:lstStyle/>
          <a:p>
            <a:pPr rtl="0"/>
            <a:r>
              <a:rPr lang="de-DE" noProof="0"/>
              <a:t>Dipl.-Ing. Hans Jörg Schmidt</a:t>
            </a:r>
          </a:p>
        </p:txBody>
      </p:sp>
      <p:sp>
        <p:nvSpPr>
          <p:cNvPr id="6" name="Foliennummernplatzhalter 5">
            <a:extLst>
              <a:ext uri="{FF2B5EF4-FFF2-40B4-BE49-F238E27FC236}">
                <a16:creationId xmlns:a16="http://schemas.microsoft.com/office/drawing/2014/main" id="{78C0ABCB-A2EC-4188-A234-22120549599F}"/>
              </a:ext>
            </a:extLst>
          </p:cNvPr>
          <p:cNvSpPr>
            <a:spLocks noGrp="1"/>
          </p:cNvSpPr>
          <p:nvPr>
            <p:ph type="sldNum" sz="quarter" idx="12"/>
          </p:nvPr>
        </p:nvSpPr>
        <p:spPr/>
        <p:txBody>
          <a:bodyPr/>
          <a:lstStyle/>
          <a:p>
            <a:pPr rtl="0"/>
            <a:fld id="{9CD8D479-8942-46E8-A226-A4E01F7A105C}" type="slidenum">
              <a:rPr lang="de-DE" noProof="0" smtClean="0"/>
              <a:t>30</a:t>
            </a:fld>
            <a:endParaRPr lang="de-DE" noProof="0"/>
          </a:p>
        </p:txBody>
      </p:sp>
      <p:sp>
        <p:nvSpPr>
          <p:cNvPr id="9" name="Interaktive Schaltfläche: Zur Startseite wechseln 8">
            <a:hlinkClick r:id="rId4" action="ppaction://hlinksldjump" highlightClick="1"/>
            <a:extLst>
              <a:ext uri="{FF2B5EF4-FFF2-40B4-BE49-F238E27FC236}">
                <a16:creationId xmlns:a16="http://schemas.microsoft.com/office/drawing/2014/main" id="{0D381525-6517-47F1-93A6-9046725D7A8C}"/>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00DA676-4611-C039-27A7-B321569FAEE4}"/>
              </a:ext>
            </a:extLst>
          </p:cNvPr>
          <p:cNvPicPr>
            <a:picLocks noChangeAspect="1"/>
          </p:cNvPicPr>
          <p:nvPr/>
        </p:nvPicPr>
        <p:blipFill>
          <a:blip r:embed="rId5"/>
          <a:stretch>
            <a:fillRect/>
          </a:stretch>
        </p:blipFill>
        <p:spPr>
          <a:xfrm>
            <a:off x="6648676" y="1557496"/>
            <a:ext cx="4425196" cy="41386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74418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D29C820-42D4-F7A1-18F3-E8D3455DD12A}"/>
              </a:ext>
            </a:extLst>
          </p:cNvPr>
          <p:cNvSpPr>
            <a:spLocks noGrp="1"/>
          </p:cNvSpPr>
          <p:nvPr>
            <p:ph type="dt" sz="half" idx="10"/>
          </p:nvPr>
        </p:nvSpPr>
        <p:spPr/>
        <p:txBody>
          <a:bodyPr/>
          <a:lstStyle/>
          <a:p>
            <a:pPr rtl="0"/>
            <a:fld id="{D3BEC845-C8B7-495B-A20D-8A851B722A4B}" type="datetime1">
              <a:rPr lang="de-DE" noProof="0" smtClean="0"/>
              <a:t>17.08.2023</a:t>
            </a:fld>
            <a:endParaRPr lang="de-DE" noProof="0"/>
          </a:p>
        </p:txBody>
      </p:sp>
      <p:sp>
        <p:nvSpPr>
          <p:cNvPr id="3" name="Fußzeilenplatzhalter 2">
            <a:extLst>
              <a:ext uri="{FF2B5EF4-FFF2-40B4-BE49-F238E27FC236}">
                <a16:creationId xmlns:a16="http://schemas.microsoft.com/office/drawing/2014/main" id="{9C9EF11A-864F-65B2-9175-FC5610CD9C34}"/>
              </a:ext>
            </a:extLst>
          </p:cNvPr>
          <p:cNvSpPr>
            <a:spLocks noGrp="1"/>
          </p:cNvSpPr>
          <p:nvPr>
            <p:ph type="ftr" sz="quarter" idx="11"/>
          </p:nvPr>
        </p:nvSpPr>
        <p:spPr/>
        <p:txBody>
          <a:bodyPr/>
          <a:lstStyle/>
          <a:p>
            <a:pPr rtl="0"/>
            <a:r>
              <a:rPr lang="de-DE" noProof="0"/>
              <a:t>Dipl.-Ing. Hans Jörg Schmidt</a:t>
            </a:r>
          </a:p>
        </p:txBody>
      </p:sp>
      <p:sp>
        <p:nvSpPr>
          <p:cNvPr id="4" name="Foliennummernplatzhalter 3">
            <a:extLst>
              <a:ext uri="{FF2B5EF4-FFF2-40B4-BE49-F238E27FC236}">
                <a16:creationId xmlns:a16="http://schemas.microsoft.com/office/drawing/2014/main" id="{7D5917E0-FC27-7084-968F-4B0BE1C167D8}"/>
              </a:ext>
            </a:extLst>
          </p:cNvPr>
          <p:cNvSpPr>
            <a:spLocks noGrp="1"/>
          </p:cNvSpPr>
          <p:nvPr>
            <p:ph type="sldNum" sz="quarter" idx="12"/>
          </p:nvPr>
        </p:nvSpPr>
        <p:spPr/>
        <p:txBody>
          <a:bodyPr/>
          <a:lstStyle/>
          <a:p>
            <a:pPr rtl="0"/>
            <a:fld id="{9CD8D479-8942-46E8-A226-A4E01F7A105C}" type="slidenum">
              <a:rPr lang="de-DE" noProof="0" smtClean="0"/>
              <a:t>31</a:t>
            </a:fld>
            <a:endParaRPr lang="de-DE" noProof="0"/>
          </a:p>
        </p:txBody>
      </p:sp>
      <p:sp>
        <p:nvSpPr>
          <p:cNvPr id="6" name="Rechteck 5">
            <a:extLst>
              <a:ext uri="{FF2B5EF4-FFF2-40B4-BE49-F238E27FC236}">
                <a16:creationId xmlns:a16="http://schemas.microsoft.com/office/drawing/2014/main" id="{CDFE03AC-B735-A29D-A6E6-9D02AA70111B}"/>
              </a:ext>
            </a:extLst>
          </p:cNvPr>
          <p:cNvSpPr/>
          <p:nvPr/>
        </p:nvSpPr>
        <p:spPr>
          <a:xfrm>
            <a:off x="2285999" y="4710617"/>
            <a:ext cx="5130512" cy="365126"/>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Psychologie - Grundlagenwissen</a:t>
            </a:r>
          </a:p>
        </p:txBody>
      </p:sp>
      <p:sp>
        <p:nvSpPr>
          <p:cNvPr id="7" name="Rechteck 6">
            <a:extLst>
              <a:ext uri="{FF2B5EF4-FFF2-40B4-BE49-F238E27FC236}">
                <a16:creationId xmlns:a16="http://schemas.microsoft.com/office/drawing/2014/main" id="{D68FF315-8509-E484-B2D4-D9F415EDCE49}"/>
              </a:ext>
            </a:extLst>
          </p:cNvPr>
          <p:cNvSpPr/>
          <p:nvPr/>
        </p:nvSpPr>
        <p:spPr>
          <a:xfrm>
            <a:off x="2285999"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Erdgeschichte</a:t>
            </a:r>
          </a:p>
        </p:txBody>
      </p:sp>
      <p:sp>
        <p:nvSpPr>
          <p:cNvPr id="8" name="Rechteck 7">
            <a:extLst>
              <a:ext uri="{FF2B5EF4-FFF2-40B4-BE49-F238E27FC236}">
                <a16:creationId xmlns:a16="http://schemas.microsoft.com/office/drawing/2014/main" id="{7DB690E8-9815-FF78-00FD-1ECF006DFAE7}"/>
              </a:ext>
            </a:extLst>
          </p:cNvPr>
          <p:cNvSpPr/>
          <p:nvPr/>
        </p:nvSpPr>
        <p:spPr>
          <a:xfrm>
            <a:off x="3331368"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Realität</a:t>
            </a:r>
          </a:p>
        </p:txBody>
      </p:sp>
      <p:sp>
        <p:nvSpPr>
          <p:cNvPr id="9" name="Rechteck 8">
            <a:extLst>
              <a:ext uri="{FF2B5EF4-FFF2-40B4-BE49-F238E27FC236}">
                <a16:creationId xmlns:a16="http://schemas.microsoft.com/office/drawing/2014/main" id="{DF039F83-F233-B95C-9949-AC89130DE3B0}"/>
              </a:ext>
            </a:extLst>
          </p:cNvPr>
          <p:cNvSpPr/>
          <p:nvPr/>
        </p:nvSpPr>
        <p:spPr>
          <a:xfrm>
            <a:off x="4376737" y="2736056"/>
            <a:ext cx="949036" cy="187556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Politik und Energiewende</a:t>
            </a:r>
          </a:p>
        </p:txBody>
      </p:sp>
      <p:sp>
        <p:nvSpPr>
          <p:cNvPr id="10" name="Rechteck 9">
            <a:extLst>
              <a:ext uri="{FF2B5EF4-FFF2-40B4-BE49-F238E27FC236}">
                <a16:creationId xmlns:a16="http://schemas.microsoft.com/office/drawing/2014/main" id="{D031CBDB-CB68-D046-71ED-94F1F4BF4174}"/>
              </a:ext>
            </a:extLst>
          </p:cNvPr>
          <p:cNvSpPr/>
          <p:nvPr/>
        </p:nvSpPr>
        <p:spPr>
          <a:xfrm>
            <a:off x="5422106" y="2736056"/>
            <a:ext cx="949036" cy="187556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Wirtschaft</a:t>
            </a:r>
          </a:p>
        </p:txBody>
      </p:sp>
      <p:sp>
        <p:nvSpPr>
          <p:cNvPr id="11" name="Rechteck 10">
            <a:extLst>
              <a:ext uri="{FF2B5EF4-FFF2-40B4-BE49-F238E27FC236}">
                <a16:creationId xmlns:a16="http://schemas.microsoft.com/office/drawing/2014/main" id="{736E7B6B-5787-BE75-DF02-D95FCF1A2A4E}"/>
              </a:ext>
            </a:extLst>
          </p:cNvPr>
          <p:cNvSpPr/>
          <p:nvPr/>
        </p:nvSpPr>
        <p:spPr>
          <a:xfrm>
            <a:off x="6467475"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IPCC - Weltklimarat</a:t>
            </a:r>
          </a:p>
        </p:txBody>
      </p:sp>
      <p:sp>
        <p:nvSpPr>
          <p:cNvPr id="12" name="Rechteck 11">
            <a:extLst>
              <a:ext uri="{FF2B5EF4-FFF2-40B4-BE49-F238E27FC236}">
                <a16:creationId xmlns:a16="http://schemas.microsoft.com/office/drawing/2014/main" id="{7726371E-3991-003B-A365-DDD334EED257}"/>
              </a:ext>
            </a:extLst>
          </p:cNvPr>
          <p:cNvSpPr/>
          <p:nvPr/>
        </p:nvSpPr>
        <p:spPr>
          <a:xfrm>
            <a:off x="2285999" y="2271929"/>
            <a:ext cx="5130512" cy="365126"/>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Wissenschaft und Konsens</a:t>
            </a:r>
          </a:p>
        </p:txBody>
      </p:sp>
      <p:sp>
        <p:nvSpPr>
          <p:cNvPr id="13" name="Gleichschenkliges Dreieck 12">
            <a:extLst>
              <a:ext uri="{FF2B5EF4-FFF2-40B4-BE49-F238E27FC236}">
                <a16:creationId xmlns:a16="http://schemas.microsoft.com/office/drawing/2014/main" id="{061D2DAF-FA7C-AC8E-F5CB-B90D5ED9A494}"/>
              </a:ext>
            </a:extLst>
          </p:cNvPr>
          <p:cNvSpPr/>
          <p:nvPr/>
        </p:nvSpPr>
        <p:spPr>
          <a:xfrm>
            <a:off x="1978819" y="1171575"/>
            <a:ext cx="5643563" cy="1001353"/>
          </a:xfrm>
          <a:prstGeom prst="triangl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Kosten &amp; Schlussfolgerungen</a:t>
            </a:r>
          </a:p>
          <a:p>
            <a:pPr algn="ctr"/>
            <a:endParaRPr lang="de-DE" dirty="0"/>
          </a:p>
        </p:txBody>
      </p:sp>
      <p:sp>
        <p:nvSpPr>
          <p:cNvPr id="5" name="Interaktive Schaltfläche: Zur Startseite wechseln 4">
            <a:hlinkClick r:id="rId2" action="ppaction://hlinksldjump" highlightClick="1"/>
            <a:extLst>
              <a:ext uri="{FF2B5EF4-FFF2-40B4-BE49-F238E27FC236}">
                <a16:creationId xmlns:a16="http://schemas.microsoft.com/office/drawing/2014/main" id="{0880308A-17E8-CB50-9F28-B9EB645A6C2C}"/>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4412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19FC4-CFD5-478B-B81C-B3D8E51C76E4}"/>
              </a:ext>
            </a:extLst>
          </p:cNvPr>
          <p:cNvSpPr>
            <a:spLocks noGrp="1"/>
          </p:cNvSpPr>
          <p:nvPr>
            <p:ph type="title"/>
          </p:nvPr>
        </p:nvSpPr>
        <p:spPr/>
        <p:txBody>
          <a:bodyPr/>
          <a:lstStyle/>
          <a:p>
            <a:r>
              <a:rPr lang="de-DE" dirty="0"/>
              <a:t>Erneuerbare Energien</a:t>
            </a:r>
          </a:p>
        </p:txBody>
      </p:sp>
      <p:sp>
        <p:nvSpPr>
          <p:cNvPr id="3" name="Inhaltsplatzhalter 2">
            <a:extLst>
              <a:ext uri="{FF2B5EF4-FFF2-40B4-BE49-F238E27FC236}">
                <a16:creationId xmlns:a16="http://schemas.microsoft.com/office/drawing/2014/main" id="{EAE1FF60-17E4-4E60-89C5-8E460AAE1F62}"/>
              </a:ext>
            </a:extLst>
          </p:cNvPr>
          <p:cNvSpPr>
            <a:spLocks noGrp="1"/>
          </p:cNvSpPr>
          <p:nvPr>
            <p:ph idx="1"/>
          </p:nvPr>
        </p:nvSpPr>
        <p:spPr>
          <a:xfrm>
            <a:off x="677335" y="1607277"/>
            <a:ext cx="7773722" cy="4264134"/>
          </a:xfrm>
        </p:spPr>
        <p:txBody>
          <a:bodyPr>
            <a:normAutofit lnSpcReduction="10000"/>
          </a:bodyPr>
          <a:lstStyle/>
          <a:p>
            <a:r>
              <a:rPr lang="de-DE" sz="1400" dirty="0"/>
              <a:t>Von allen erneuerbaren Energien erreicht nur Wasserkraft eine positive e2e Energiebilanz</a:t>
            </a:r>
          </a:p>
          <a:p>
            <a:r>
              <a:rPr lang="de-DE" sz="1400" dirty="0"/>
              <a:t>Windkraft hat einen enormen Flächenbedarf und wird nicht in der Lage sein die Anforderungen aus der Elektromobilität auch nur zu 25% zu decken, überdies lassen sich diese aus Verbundwerkstoffen bestehenden Anlagen derzeit nicht Recyceln</a:t>
            </a:r>
          </a:p>
          <a:p>
            <a:r>
              <a:rPr lang="de-DE" sz="1400" dirty="0"/>
              <a:t>Solarenergie hat einen zu niedrigen Wirkungsgrad und kann nur sinnvoll in Großkraftwerken in Wüstenregionen in Betracht gezogen werden, sie steht nur an sonnigen Tagen ausreichend zur Verfügung.</a:t>
            </a:r>
          </a:p>
          <a:p>
            <a:r>
              <a:rPr lang="de-DE" sz="1400" dirty="0"/>
              <a:t>Wasserstoff ist als Speichermedium im Gespräch, allerdings ist dessen Wirkungsgrad ebenfalls mit 25% oder weniger sehr ungünstig, Lagerung und Transport sind eine Herausforderung</a:t>
            </a:r>
          </a:p>
          <a:p>
            <a:r>
              <a:rPr lang="de-DE" sz="1400" b="1" dirty="0">
                <a:solidFill>
                  <a:srgbClr val="C00000"/>
                </a:solidFill>
              </a:rPr>
              <a:t>Die Forderung nach Elektromobilität und Wärmepumpen, der zeitgleiche Ausstieg aus Kohleverstromung und Kernenergie ist der vermutlich größte wirtschaftliche Schwachsinn, den je eine deutsche Regierung beschlossen hat, zumal nun nach grünem Willen alles nur noch mit grünem Strom betrieben werden muss, Fahrzeuge, Heizungen und was sonst noch an Verbrauchern in einem Industrieland anfällt</a:t>
            </a:r>
          </a:p>
          <a:p>
            <a:r>
              <a:rPr lang="de-DE" sz="1400" b="1" dirty="0">
                <a:solidFill>
                  <a:srgbClr val="C00000"/>
                </a:solidFill>
              </a:rPr>
              <a:t>Obendrein werden die Kosten der Energiewende komplett auf die Bevölkerung abgewälzt, wobei nun auch die Wirtschaft unter die Räder kommt.</a:t>
            </a:r>
          </a:p>
        </p:txBody>
      </p:sp>
      <p:sp>
        <p:nvSpPr>
          <p:cNvPr id="4" name="Datumsplatzhalter 3">
            <a:extLst>
              <a:ext uri="{FF2B5EF4-FFF2-40B4-BE49-F238E27FC236}">
                <a16:creationId xmlns:a16="http://schemas.microsoft.com/office/drawing/2014/main" id="{119AB278-2084-40CA-B6ED-346384332363}"/>
              </a:ext>
            </a:extLst>
          </p:cNvPr>
          <p:cNvSpPr>
            <a:spLocks noGrp="1"/>
          </p:cNvSpPr>
          <p:nvPr>
            <p:ph type="dt" sz="half" idx="10"/>
          </p:nvPr>
        </p:nvSpPr>
        <p:spPr/>
        <p:txBody>
          <a:bodyPr/>
          <a:lstStyle/>
          <a:p>
            <a:pPr rtl="0"/>
            <a:fld id="{874009E7-B6F0-4F0F-886E-A75A09B790BA}"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391C213D-DC60-4B5C-8E3D-1817DDD6325C}"/>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C5AED522-009B-42CD-A62B-77D049A7EB4E}"/>
              </a:ext>
            </a:extLst>
          </p:cNvPr>
          <p:cNvSpPr>
            <a:spLocks noGrp="1"/>
          </p:cNvSpPr>
          <p:nvPr>
            <p:ph type="sldNum" sz="quarter" idx="12"/>
          </p:nvPr>
        </p:nvSpPr>
        <p:spPr/>
        <p:txBody>
          <a:bodyPr/>
          <a:lstStyle/>
          <a:p>
            <a:pPr rtl="0"/>
            <a:fld id="{9CD8D479-8942-46E8-A226-A4E01F7A105C}" type="slidenum">
              <a:rPr lang="de-DE" noProof="0" smtClean="0"/>
              <a:t>32</a:t>
            </a:fld>
            <a:endParaRPr lang="de-DE" noProof="0"/>
          </a:p>
        </p:txBody>
      </p:sp>
      <p:sp>
        <p:nvSpPr>
          <p:cNvPr id="7" name="Interaktive Schaltfläche: Zur Startseite wechseln 6">
            <a:hlinkClick r:id="rId3" action="ppaction://hlinksldjump" highlightClick="1"/>
            <a:extLst>
              <a:ext uri="{FF2B5EF4-FFF2-40B4-BE49-F238E27FC236}">
                <a16:creationId xmlns:a16="http://schemas.microsoft.com/office/drawing/2014/main" id="{3DB2BD07-1419-45F0-8635-722F71EEA6B8}"/>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Solarenergie, Solarpanel, draußen, Dish-Solaranlage enthält.&#10;&#10;Automatisch generierte Beschreibung">
            <a:extLst>
              <a:ext uri="{FF2B5EF4-FFF2-40B4-BE49-F238E27FC236}">
                <a16:creationId xmlns:a16="http://schemas.microsoft.com/office/drawing/2014/main" id="{9F46BC83-A087-0A8E-F1CE-3E76312513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2332" y="1679561"/>
            <a:ext cx="3061547" cy="2306320"/>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B8E0041D-3DBD-0422-1C70-489F99C56B9B}"/>
              </a:ext>
            </a:extLst>
          </p:cNvPr>
          <p:cNvPicPr>
            <a:picLocks noChangeAspect="1"/>
          </p:cNvPicPr>
          <p:nvPr/>
        </p:nvPicPr>
        <p:blipFill>
          <a:blip r:embed="rId5"/>
          <a:stretch>
            <a:fillRect/>
          </a:stretch>
        </p:blipFill>
        <p:spPr>
          <a:xfrm>
            <a:off x="8590663" y="3614737"/>
            <a:ext cx="3193148" cy="22018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15209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9F9A4-D1AA-4979-B13B-7CFC8474E05E}"/>
              </a:ext>
            </a:extLst>
          </p:cNvPr>
          <p:cNvSpPr>
            <a:spLocks noGrp="1"/>
          </p:cNvSpPr>
          <p:nvPr>
            <p:ph type="title"/>
          </p:nvPr>
        </p:nvSpPr>
        <p:spPr/>
        <p:txBody>
          <a:bodyPr/>
          <a:lstStyle/>
          <a:p>
            <a:r>
              <a:rPr lang="de-DE" dirty="0"/>
              <a:t>Elektromobilität</a:t>
            </a:r>
          </a:p>
        </p:txBody>
      </p:sp>
      <p:sp>
        <p:nvSpPr>
          <p:cNvPr id="3" name="Inhaltsplatzhalter 2">
            <a:extLst>
              <a:ext uri="{FF2B5EF4-FFF2-40B4-BE49-F238E27FC236}">
                <a16:creationId xmlns:a16="http://schemas.microsoft.com/office/drawing/2014/main" id="{E1204D17-75B4-4D83-8FF2-57ECF9D1EC5B}"/>
              </a:ext>
            </a:extLst>
          </p:cNvPr>
          <p:cNvSpPr>
            <a:spLocks noGrp="1"/>
          </p:cNvSpPr>
          <p:nvPr>
            <p:ph idx="1"/>
          </p:nvPr>
        </p:nvSpPr>
        <p:spPr>
          <a:xfrm>
            <a:off x="677334" y="1587833"/>
            <a:ext cx="7270912" cy="4453529"/>
          </a:xfrm>
        </p:spPr>
        <p:txBody>
          <a:bodyPr>
            <a:normAutofit fontScale="92500" lnSpcReduction="10000"/>
          </a:bodyPr>
          <a:lstStyle/>
          <a:p>
            <a:r>
              <a:rPr lang="de-DE" sz="1500" dirty="0"/>
              <a:t>Elektromobilität ist mit absoluter Sicherheit als Zukunft der Automobilität zu betrachten, jedoch:</a:t>
            </a:r>
          </a:p>
          <a:p>
            <a:pPr lvl="1"/>
            <a:r>
              <a:rPr lang="de-DE" dirty="0"/>
              <a:t>Die zur Verfügung stehenden Technologien zur Energiespeicherung sind zu träge und zu materialintensiv</a:t>
            </a:r>
          </a:p>
          <a:p>
            <a:pPr lvl="1"/>
            <a:r>
              <a:rPr lang="de-DE" dirty="0"/>
              <a:t>Die deutsche Energiepolitik entfernt sich immer weiter von einer hierfür erforderlichen grundlastfähigen Energieversorgung</a:t>
            </a:r>
          </a:p>
          <a:p>
            <a:pPr lvl="1"/>
            <a:r>
              <a:rPr lang="de-DE" dirty="0"/>
              <a:t>Eine erforderliche Ladeinfrastruktur kann derzeit nicht sinnvoll bereitgestellt werden</a:t>
            </a:r>
          </a:p>
          <a:p>
            <a:pPr lvl="1"/>
            <a:r>
              <a:rPr lang="de-DE" dirty="0"/>
              <a:t>Die Batterien sind auf Basis aktueller Technologie bei Unfällen tickende Brandbomben</a:t>
            </a:r>
          </a:p>
          <a:p>
            <a:pPr lvl="1"/>
            <a:r>
              <a:rPr lang="de-DE" dirty="0"/>
              <a:t>Gebrauchtfahrzeuge sind so gut wie unverkäuflich</a:t>
            </a:r>
          </a:p>
          <a:p>
            <a:r>
              <a:rPr lang="de-DE" sz="1500" dirty="0"/>
              <a:t>Eine sinnvolle breite Einführung kann nur in Betracht gezogen werden, wenn die genannten Probleme gelöst sind</a:t>
            </a:r>
          </a:p>
          <a:p>
            <a:r>
              <a:rPr lang="de-DE" sz="1500" dirty="0"/>
              <a:t>Es ist und bleibt „</a:t>
            </a:r>
            <a:r>
              <a:rPr lang="de-DE" sz="1500" dirty="0" err="1"/>
              <a:t>wishfull</a:t>
            </a:r>
            <a:r>
              <a:rPr lang="de-DE" sz="1500" dirty="0"/>
              <a:t> </a:t>
            </a:r>
            <a:r>
              <a:rPr lang="de-DE" sz="1500" dirty="0" err="1"/>
              <a:t>thinking</a:t>
            </a:r>
            <a:r>
              <a:rPr lang="de-DE" sz="1500" dirty="0"/>
              <a:t>“ einer bornierten und ideologisch getriebenen Politikerkaste, die bestehenden Probleme zu ignorieren und Elektrofahrzeuge ohne die notwendigen Technologien mit Gewalt in einen hierfür nicht vorbereiteten Markt zu drücken.</a:t>
            </a:r>
          </a:p>
        </p:txBody>
      </p:sp>
      <p:sp>
        <p:nvSpPr>
          <p:cNvPr id="4" name="Datumsplatzhalter 3">
            <a:extLst>
              <a:ext uri="{FF2B5EF4-FFF2-40B4-BE49-F238E27FC236}">
                <a16:creationId xmlns:a16="http://schemas.microsoft.com/office/drawing/2014/main" id="{32CEBC3E-67F1-49C0-BB4C-693E4B10E19D}"/>
              </a:ext>
            </a:extLst>
          </p:cNvPr>
          <p:cNvSpPr>
            <a:spLocks noGrp="1"/>
          </p:cNvSpPr>
          <p:nvPr>
            <p:ph type="dt" sz="half" idx="10"/>
          </p:nvPr>
        </p:nvSpPr>
        <p:spPr/>
        <p:txBody>
          <a:bodyPr/>
          <a:lstStyle/>
          <a:p>
            <a:pPr rtl="0"/>
            <a:fld id="{6EA84139-3B44-4C5B-993B-A32B8FAB63BF}"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5A3BF309-47BA-4EE4-97FC-23AF17D62970}"/>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A774D2C6-6DA9-41A1-A2A1-4D9100FF2836}"/>
              </a:ext>
            </a:extLst>
          </p:cNvPr>
          <p:cNvSpPr>
            <a:spLocks noGrp="1"/>
          </p:cNvSpPr>
          <p:nvPr>
            <p:ph type="sldNum" sz="quarter" idx="12"/>
          </p:nvPr>
        </p:nvSpPr>
        <p:spPr/>
        <p:txBody>
          <a:bodyPr/>
          <a:lstStyle/>
          <a:p>
            <a:pPr rtl="0"/>
            <a:fld id="{9CD8D479-8942-46E8-A226-A4E01F7A105C}" type="slidenum">
              <a:rPr lang="de-DE" noProof="0" smtClean="0"/>
              <a:t>33</a:t>
            </a:fld>
            <a:endParaRPr lang="de-DE" noProof="0"/>
          </a:p>
        </p:txBody>
      </p:sp>
      <p:pic>
        <p:nvPicPr>
          <p:cNvPr id="7" name="Grafik 6">
            <a:extLst>
              <a:ext uri="{FF2B5EF4-FFF2-40B4-BE49-F238E27FC236}">
                <a16:creationId xmlns:a16="http://schemas.microsoft.com/office/drawing/2014/main" id="{A20C3D2C-C24B-41C6-B86B-03C1BB56D3A0}"/>
              </a:ext>
            </a:extLst>
          </p:cNvPr>
          <p:cNvPicPr>
            <a:picLocks noChangeAspect="1"/>
          </p:cNvPicPr>
          <p:nvPr/>
        </p:nvPicPr>
        <p:blipFill>
          <a:blip r:embed="rId2"/>
          <a:stretch>
            <a:fillRect/>
          </a:stretch>
        </p:blipFill>
        <p:spPr>
          <a:xfrm>
            <a:off x="8117072" y="1803679"/>
            <a:ext cx="3611824" cy="3250642"/>
          </a:xfrm>
          <a:prstGeom prst="rect">
            <a:avLst/>
          </a:prstGeom>
          <a:effectLst>
            <a:outerShdw blurRad="50800" dist="38100" dir="2700000" algn="tl" rotWithShape="0">
              <a:prstClr val="black">
                <a:alpha val="40000"/>
              </a:prstClr>
            </a:outerShdw>
          </a:effectLst>
        </p:spPr>
      </p:pic>
      <p:sp>
        <p:nvSpPr>
          <p:cNvPr id="8" name="Interaktive Schaltfläche: Zur Startseite wechseln 7">
            <a:hlinkClick r:id="rId3" action="ppaction://hlinksldjump" highlightClick="1"/>
            <a:extLst>
              <a:ext uri="{FF2B5EF4-FFF2-40B4-BE49-F238E27FC236}">
                <a16:creationId xmlns:a16="http://schemas.microsoft.com/office/drawing/2014/main" id="{4D476054-E634-4F5C-87AB-DC0E6C4FD167}"/>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528580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D29C820-42D4-F7A1-18F3-E8D3455DD12A}"/>
              </a:ext>
            </a:extLst>
          </p:cNvPr>
          <p:cNvSpPr>
            <a:spLocks noGrp="1"/>
          </p:cNvSpPr>
          <p:nvPr>
            <p:ph type="dt" sz="half" idx="10"/>
          </p:nvPr>
        </p:nvSpPr>
        <p:spPr/>
        <p:txBody>
          <a:bodyPr/>
          <a:lstStyle/>
          <a:p>
            <a:pPr rtl="0"/>
            <a:fld id="{D3BEC845-C8B7-495B-A20D-8A851B722A4B}" type="datetime1">
              <a:rPr lang="de-DE" noProof="0" smtClean="0"/>
              <a:t>17.08.2023</a:t>
            </a:fld>
            <a:endParaRPr lang="de-DE" noProof="0"/>
          </a:p>
        </p:txBody>
      </p:sp>
      <p:sp>
        <p:nvSpPr>
          <p:cNvPr id="3" name="Fußzeilenplatzhalter 2">
            <a:extLst>
              <a:ext uri="{FF2B5EF4-FFF2-40B4-BE49-F238E27FC236}">
                <a16:creationId xmlns:a16="http://schemas.microsoft.com/office/drawing/2014/main" id="{9C9EF11A-864F-65B2-9175-FC5610CD9C34}"/>
              </a:ext>
            </a:extLst>
          </p:cNvPr>
          <p:cNvSpPr>
            <a:spLocks noGrp="1"/>
          </p:cNvSpPr>
          <p:nvPr>
            <p:ph type="ftr" sz="quarter" idx="11"/>
          </p:nvPr>
        </p:nvSpPr>
        <p:spPr/>
        <p:txBody>
          <a:bodyPr/>
          <a:lstStyle/>
          <a:p>
            <a:pPr rtl="0"/>
            <a:r>
              <a:rPr lang="de-DE" noProof="0"/>
              <a:t>Dipl.-Ing. Hans Jörg Schmidt</a:t>
            </a:r>
          </a:p>
        </p:txBody>
      </p:sp>
      <p:sp>
        <p:nvSpPr>
          <p:cNvPr id="4" name="Foliennummernplatzhalter 3">
            <a:extLst>
              <a:ext uri="{FF2B5EF4-FFF2-40B4-BE49-F238E27FC236}">
                <a16:creationId xmlns:a16="http://schemas.microsoft.com/office/drawing/2014/main" id="{7D5917E0-FC27-7084-968F-4B0BE1C167D8}"/>
              </a:ext>
            </a:extLst>
          </p:cNvPr>
          <p:cNvSpPr>
            <a:spLocks noGrp="1"/>
          </p:cNvSpPr>
          <p:nvPr>
            <p:ph type="sldNum" sz="quarter" idx="12"/>
          </p:nvPr>
        </p:nvSpPr>
        <p:spPr/>
        <p:txBody>
          <a:bodyPr/>
          <a:lstStyle/>
          <a:p>
            <a:pPr rtl="0"/>
            <a:fld id="{9CD8D479-8942-46E8-A226-A4E01F7A105C}" type="slidenum">
              <a:rPr lang="de-DE" noProof="0" smtClean="0"/>
              <a:t>34</a:t>
            </a:fld>
            <a:endParaRPr lang="de-DE" noProof="0"/>
          </a:p>
        </p:txBody>
      </p:sp>
      <p:sp>
        <p:nvSpPr>
          <p:cNvPr id="6" name="Rechteck 5">
            <a:extLst>
              <a:ext uri="{FF2B5EF4-FFF2-40B4-BE49-F238E27FC236}">
                <a16:creationId xmlns:a16="http://schemas.microsoft.com/office/drawing/2014/main" id="{CDFE03AC-B735-A29D-A6E6-9D02AA70111B}"/>
              </a:ext>
            </a:extLst>
          </p:cNvPr>
          <p:cNvSpPr/>
          <p:nvPr/>
        </p:nvSpPr>
        <p:spPr>
          <a:xfrm>
            <a:off x="2285999" y="4710617"/>
            <a:ext cx="5130512" cy="365126"/>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Psychologie - Grundlagenwissen</a:t>
            </a:r>
          </a:p>
        </p:txBody>
      </p:sp>
      <p:sp>
        <p:nvSpPr>
          <p:cNvPr id="7" name="Rechteck 6">
            <a:extLst>
              <a:ext uri="{FF2B5EF4-FFF2-40B4-BE49-F238E27FC236}">
                <a16:creationId xmlns:a16="http://schemas.microsoft.com/office/drawing/2014/main" id="{D68FF315-8509-E484-B2D4-D9F415EDCE49}"/>
              </a:ext>
            </a:extLst>
          </p:cNvPr>
          <p:cNvSpPr/>
          <p:nvPr/>
        </p:nvSpPr>
        <p:spPr>
          <a:xfrm>
            <a:off x="2285999"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Erdgeschichte</a:t>
            </a:r>
          </a:p>
        </p:txBody>
      </p:sp>
      <p:sp>
        <p:nvSpPr>
          <p:cNvPr id="8" name="Rechteck 7">
            <a:extLst>
              <a:ext uri="{FF2B5EF4-FFF2-40B4-BE49-F238E27FC236}">
                <a16:creationId xmlns:a16="http://schemas.microsoft.com/office/drawing/2014/main" id="{7DB690E8-9815-FF78-00FD-1ECF006DFAE7}"/>
              </a:ext>
            </a:extLst>
          </p:cNvPr>
          <p:cNvSpPr/>
          <p:nvPr/>
        </p:nvSpPr>
        <p:spPr>
          <a:xfrm>
            <a:off x="3331368"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Realität</a:t>
            </a:r>
          </a:p>
        </p:txBody>
      </p:sp>
      <p:sp>
        <p:nvSpPr>
          <p:cNvPr id="9" name="Rechteck 8">
            <a:extLst>
              <a:ext uri="{FF2B5EF4-FFF2-40B4-BE49-F238E27FC236}">
                <a16:creationId xmlns:a16="http://schemas.microsoft.com/office/drawing/2014/main" id="{DF039F83-F233-B95C-9949-AC89130DE3B0}"/>
              </a:ext>
            </a:extLst>
          </p:cNvPr>
          <p:cNvSpPr/>
          <p:nvPr/>
        </p:nvSpPr>
        <p:spPr>
          <a:xfrm>
            <a:off x="4376737" y="2736056"/>
            <a:ext cx="949036" cy="187556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Politik und Energiewende</a:t>
            </a:r>
          </a:p>
        </p:txBody>
      </p:sp>
      <p:sp>
        <p:nvSpPr>
          <p:cNvPr id="10" name="Rechteck 9">
            <a:extLst>
              <a:ext uri="{FF2B5EF4-FFF2-40B4-BE49-F238E27FC236}">
                <a16:creationId xmlns:a16="http://schemas.microsoft.com/office/drawing/2014/main" id="{D031CBDB-CB68-D046-71ED-94F1F4BF4174}"/>
              </a:ext>
            </a:extLst>
          </p:cNvPr>
          <p:cNvSpPr/>
          <p:nvPr/>
        </p:nvSpPr>
        <p:spPr>
          <a:xfrm>
            <a:off x="5422106"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Wirtschaft</a:t>
            </a:r>
          </a:p>
        </p:txBody>
      </p:sp>
      <p:sp>
        <p:nvSpPr>
          <p:cNvPr id="11" name="Rechteck 10">
            <a:extLst>
              <a:ext uri="{FF2B5EF4-FFF2-40B4-BE49-F238E27FC236}">
                <a16:creationId xmlns:a16="http://schemas.microsoft.com/office/drawing/2014/main" id="{736E7B6B-5787-BE75-DF02-D95FCF1A2A4E}"/>
              </a:ext>
            </a:extLst>
          </p:cNvPr>
          <p:cNvSpPr/>
          <p:nvPr/>
        </p:nvSpPr>
        <p:spPr>
          <a:xfrm>
            <a:off x="6467475"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IPCC - Weltklimarat</a:t>
            </a:r>
          </a:p>
        </p:txBody>
      </p:sp>
      <p:sp>
        <p:nvSpPr>
          <p:cNvPr id="12" name="Rechteck 11">
            <a:extLst>
              <a:ext uri="{FF2B5EF4-FFF2-40B4-BE49-F238E27FC236}">
                <a16:creationId xmlns:a16="http://schemas.microsoft.com/office/drawing/2014/main" id="{7726371E-3991-003B-A365-DDD334EED257}"/>
              </a:ext>
            </a:extLst>
          </p:cNvPr>
          <p:cNvSpPr/>
          <p:nvPr/>
        </p:nvSpPr>
        <p:spPr>
          <a:xfrm>
            <a:off x="2285999" y="2271929"/>
            <a:ext cx="5130512" cy="365126"/>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Wissenschaft und Konsens</a:t>
            </a:r>
          </a:p>
        </p:txBody>
      </p:sp>
      <p:sp>
        <p:nvSpPr>
          <p:cNvPr id="13" name="Gleichschenkliges Dreieck 12">
            <a:extLst>
              <a:ext uri="{FF2B5EF4-FFF2-40B4-BE49-F238E27FC236}">
                <a16:creationId xmlns:a16="http://schemas.microsoft.com/office/drawing/2014/main" id="{061D2DAF-FA7C-AC8E-F5CB-B90D5ED9A494}"/>
              </a:ext>
            </a:extLst>
          </p:cNvPr>
          <p:cNvSpPr/>
          <p:nvPr/>
        </p:nvSpPr>
        <p:spPr>
          <a:xfrm>
            <a:off x="1978819" y="1171575"/>
            <a:ext cx="5643563" cy="1001353"/>
          </a:xfrm>
          <a:prstGeom prst="triangl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Kosten &amp; Schlussfolgerungen</a:t>
            </a:r>
          </a:p>
          <a:p>
            <a:pPr algn="ctr"/>
            <a:endParaRPr lang="de-DE" dirty="0"/>
          </a:p>
        </p:txBody>
      </p:sp>
      <p:sp>
        <p:nvSpPr>
          <p:cNvPr id="5" name="Interaktive Schaltfläche: Zur Startseite wechseln 4">
            <a:hlinkClick r:id="rId2" action="ppaction://hlinksldjump" highlightClick="1"/>
            <a:extLst>
              <a:ext uri="{FF2B5EF4-FFF2-40B4-BE49-F238E27FC236}">
                <a16:creationId xmlns:a16="http://schemas.microsoft.com/office/drawing/2014/main" id="{4A07D5AE-2309-3CA8-51FE-DE209FBB2B34}"/>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19886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E2CCF-4B2A-4DFD-BB31-CEF4DC53AE1D}"/>
              </a:ext>
            </a:extLst>
          </p:cNvPr>
          <p:cNvSpPr>
            <a:spLocks noGrp="1"/>
          </p:cNvSpPr>
          <p:nvPr>
            <p:ph type="title"/>
          </p:nvPr>
        </p:nvSpPr>
        <p:spPr/>
        <p:txBody>
          <a:bodyPr/>
          <a:lstStyle/>
          <a:p>
            <a:r>
              <a:rPr lang="de-DE" dirty="0"/>
              <a:t>Wie Klimaschutz der Politik hilft</a:t>
            </a:r>
          </a:p>
        </p:txBody>
      </p:sp>
      <p:sp>
        <p:nvSpPr>
          <p:cNvPr id="3" name="Inhaltsplatzhalter 2">
            <a:extLst>
              <a:ext uri="{FF2B5EF4-FFF2-40B4-BE49-F238E27FC236}">
                <a16:creationId xmlns:a16="http://schemas.microsoft.com/office/drawing/2014/main" id="{3B9BA995-FABF-4642-96C7-7D94799AD75A}"/>
              </a:ext>
            </a:extLst>
          </p:cNvPr>
          <p:cNvSpPr>
            <a:spLocks noGrp="1"/>
          </p:cNvSpPr>
          <p:nvPr>
            <p:ph idx="1"/>
          </p:nvPr>
        </p:nvSpPr>
        <p:spPr>
          <a:xfrm>
            <a:off x="677334" y="1545391"/>
            <a:ext cx="5554501" cy="4393396"/>
          </a:xfrm>
        </p:spPr>
        <p:txBody>
          <a:bodyPr>
            <a:normAutofit/>
          </a:bodyPr>
          <a:lstStyle/>
          <a:p>
            <a:r>
              <a:rPr lang="de-DE" sz="1400" dirty="0"/>
              <a:t>In Deutschland hat sich die Parteienlandschaft mit der AfD grundlegend verändert. Es ist bereits Realität, dass die sogenannten großen Volksparteien CDU, CSU und SPD nicht mehr mehrheitsfähig sind – nicht einmal als große Koalition</a:t>
            </a:r>
          </a:p>
          <a:p>
            <a:r>
              <a:rPr lang="de-DE" sz="1400" dirty="0"/>
              <a:t>Unsichere Wähler den Grünen in die Arme zu treiben ist aus Sicht der sogenannten bürgerlichen Mitte immer noch besser, als deren Stimmen in den Lagern von Linken oder gar der AfD zählen zu müssen</a:t>
            </a:r>
          </a:p>
          <a:p>
            <a:r>
              <a:rPr lang="de-DE" sz="1400" dirty="0"/>
              <a:t>Pünktlich zu Wahlen springt Greta aus dem Hut – wie der Karnickel eines Magiers. Mainstreammedien puschen diese Ereignisse und auch die Manipulation alternativer Medien ist mittlerweile ein probates Erfolgsrezept</a:t>
            </a:r>
          </a:p>
          <a:p>
            <a:r>
              <a:rPr lang="de-DE" sz="1400" dirty="0"/>
              <a:t>Es ist ein wahres Meisterstück hiesiger Propaganda, dass ein Volk regelrecht darum bettelt, vom Staat finanziell erleichtert zu werden, diesen Klimawahn findet man in sonst keinem anderen Land dieser Welt, obwohl der Effekt nicht messbar sein wird – </a:t>
            </a:r>
            <a:r>
              <a:rPr lang="de-DE" sz="1400" dirty="0">
                <a:solidFill>
                  <a:srgbClr val="C00000"/>
                </a:solidFill>
              </a:rPr>
              <a:t>haben Sie schon jemals von einer messbaren Temperaturabsenkung gehört?</a:t>
            </a:r>
          </a:p>
        </p:txBody>
      </p:sp>
      <p:sp>
        <p:nvSpPr>
          <p:cNvPr id="4" name="Datumsplatzhalter 3">
            <a:extLst>
              <a:ext uri="{FF2B5EF4-FFF2-40B4-BE49-F238E27FC236}">
                <a16:creationId xmlns:a16="http://schemas.microsoft.com/office/drawing/2014/main" id="{8C0D43BF-D860-47B8-92DA-6818E897B799}"/>
              </a:ext>
            </a:extLst>
          </p:cNvPr>
          <p:cNvSpPr>
            <a:spLocks noGrp="1"/>
          </p:cNvSpPr>
          <p:nvPr>
            <p:ph type="dt" sz="half" idx="10"/>
          </p:nvPr>
        </p:nvSpPr>
        <p:spPr/>
        <p:txBody>
          <a:bodyPr/>
          <a:lstStyle/>
          <a:p>
            <a:pPr rtl="0"/>
            <a:fld id="{3DC6F449-7BA2-4578-9F5C-0609EE46E872}"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24CB6B2A-4CA8-40F5-9497-F642518B39ED}"/>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A59DDDA5-7412-4216-B095-FBB2AE1C3B49}"/>
              </a:ext>
            </a:extLst>
          </p:cNvPr>
          <p:cNvSpPr>
            <a:spLocks noGrp="1"/>
          </p:cNvSpPr>
          <p:nvPr>
            <p:ph type="sldNum" sz="quarter" idx="12"/>
          </p:nvPr>
        </p:nvSpPr>
        <p:spPr/>
        <p:txBody>
          <a:bodyPr/>
          <a:lstStyle/>
          <a:p>
            <a:pPr rtl="0"/>
            <a:fld id="{9CD8D479-8942-46E8-A226-A4E01F7A105C}" type="slidenum">
              <a:rPr lang="de-DE" noProof="0" smtClean="0"/>
              <a:t>35</a:t>
            </a:fld>
            <a:endParaRPr lang="de-DE" noProof="0"/>
          </a:p>
        </p:txBody>
      </p:sp>
      <p:pic>
        <p:nvPicPr>
          <p:cNvPr id="8" name="Grafik 7" descr="Ein Bild, das Screenshot enthält.&#10;&#10;Automatisch generierte Beschreibung">
            <a:extLst>
              <a:ext uri="{FF2B5EF4-FFF2-40B4-BE49-F238E27FC236}">
                <a16:creationId xmlns:a16="http://schemas.microsoft.com/office/drawing/2014/main" id="{AC039EE0-6128-4641-A5DC-70B3C14B6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835" y="1545391"/>
            <a:ext cx="4172755" cy="2224773"/>
          </a:xfrm>
          <a:prstGeom prst="rect">
            <a:avLst/>
          </a:prstGeom>
          <a:effectLst>
            <a:outerShdw blurRad="50800" dist="38100" dir="2700000" algn="tl" rotWithShape="0">
              <a:prstClr val="black">
                <a:alpha val="40000"/>
              </a:prstClr>
            </a:outerShdw>
          </a:effectLst>
        </p:spPr>
      </p:pic>
      <p:pic>
        <p:nvPicPr>
          <p:cNvPr id="11" name="Grafik 10" descr="Ein Bild, das drinnen, Essen, Tisch, übertroffen enthält.&#10;&#10;Automatisch generierte Beschreibung">
            <a:extLst>
              <a:ext uri="{FF2B5EF4-FFF2-40B4-BE49-F238E27FC236}">
                <a16:creationId xmlns:a16="http://schemas.microsoft.com/office/drawing/2014/main" id="{7A991841-3068-4614-9CD5-005A2D01C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074" y="3872739"/>
            <a:ext cx="3590277" cy="1985466"/>
          </a:xfrm>
          <a:prstGeom prst="rect">
            <a:avLst/>
          </a:prstGeom>
        </p:spPr>
      </p:pic>
      <p:sp>
        <p:nvSpPr>
          <p:cNvPr id="9" name="Interaktive Schaltfläche: Zur Startseite wechseln 8">
            <a:hlinkClick r:id="rId4" action="ppaction://hlinksldjump" highlightClick="1"/>
            <a:extLst>
              <a:ext uri="{FF2B5EF4-FFF2-40B4-BE49-F238E27FC236}">
                <a16:creationId xmlns:a16="http://schemas.microsoft.com/office/drawing/2014/main" id="{97ED05F2-7DCC-4317-A44A-581CE490081F}"/>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99147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476A0-DCB4-46EF-9629-88D9C22F1AF8}"/>
              </a:ext>
            </a:extLst>
          </p:cNvPr>
          <p:cNvSpPr>
            <a:spLocks noGrp="1"/>
          </p:cNvSpPr>
          <p:nvPr>
            <p:ph type="title"/>
          </p:nvPr>
        </p:nvSpPr>
        <p:spPr/>
        <p:txBody>
          <a:bodyPr/>
          <a:lstStyle/>
          <a:p>
            <a:r>
              <a:rPr lang="de-DE" dirty="0"/>
              <a:t>Politische Zielsetzungen</a:t>
            </a:r>
          </a:p>
        </p:txBody>
      </p:sp>
      <p:sp>
        <p:nvSpPr>
          <p:cNvPr id="3" name="Inhaltsplatzhalter 2">
            <a:extLst>
              <a:ext uri="{FF2B5EF4-FFF2-40B4-BE49-F238E27FC236}">
                <a16:creationId xmlns:a16="http://schemas.microsoft.com/office/drawing/2014/main" id="{5C730237-FCDA-4337-8012-18564DA8E956}"/>
              </a:ext>
            </a:extLst>
          </p:cNvPr>
          <p:cNvSpPr>
            <a:spLocks noGrp="1"/>
          </p:cNvSpPr>
          <p:nvPr>
            <p:ph idx="1"/>
          </p:nvPr>
        </p:nvSpPr>
        <p:spPr>
          <a:xfrm>
            <a:off x="677334" y="1631200"/>
            <a:ext cx="6034966" cy="4230585"/>
          </a:xfrm>
        </p:spPr>
        <p:txBody>
          <a:bodyPr>
            <a:normAutofit/>
          </a:bodyPr>
          <a:lstStyle/>
          <a:p>
            <a:r>
              <a:rPr lang="de-DE" sz="1400" dirty="0"/>
              <a:t>Klimaschutz taugt als EINZIGES derzeitiges Thema, um die Menschheit hinter einer gemeinsamen Zielsetzung zu vereinen und im Namen dieser Zielsetzung ganze Volkswirtschaften und Einkommenssituationen neu zu gestalten</a:t>
            </a:r>
          </a:p>
          <a:p>
            <a:pPr lvl="1"/>
            <a:r>
              <a:rPr lang="de-DE" sz="1400" dirty="0"/>
              <a:t>Nutzung bekannter religiöser Psycho-Methodik, Bedrohung und schüren von Ängsten, Verheißung, Erlösung, Propheten und Ablasshandel</a:t>
            </a:r>
          </a:p>
          <a:p>
            <a:pPr lvl="1"/>
            <a:r>
              <a:rPr lang="de-DE" sz="1400" dirty="0"/>
              <a:t>Finanzierung einer weltweiten Lobby-Organisation sowie von </a:t>
            </a:r>
            <a:r>
              <a:rPr lang="de-DE" sz="1400" dirty="0" err="1"/>
              <a:t>NGO‘s</a:t>
            </a:r>
            <a:r>
              <a:rPr lang="de-DE" sz="1400" dirty="0"/>
              <a:t> – wie die altbekannten Mönchsorden im Gespann mit der heiligen Mutter Kirche</a:t>
            </a:r>
          </a:p>
          <a:p>
            <a:r>
              <a:rPr lang="de-DE" sz="1400" dirty="0"/>
              <a:t>Politische Selbstinszenierung, gerade Deutschland schiebt noch immer Frust wegen der befleckten Vergangenheit, da käme die Rolle des Weißen Ritters gerade recht, soweit man auch noch technologisch diesen Poker für sich entscheiden kann, ist aber in der Realität nicht so, denn China macht hier das Rennen</a:t>
            </a:r>
          </a:p>
          <a:p>
            <a:r>
              <a:rPr lang="de-DE" sz="1400" dirty="0"/>
              <a:t>Schaffung neuer Märkte und damit Anlagemöglichkeiten in einem bereits völlig überhitzten internationalen Markt</a:t>
            </a:r>
          </a:p>
        </p:txBody>
      </p:sp>
      <p:sp>
        <p:nvSpPr>
          <p:cNvPr id="4" name="Datumsplatzhalter 3">
            <a:extLst>
              <a:ext uri="{FF2B5EF4-FFF2-40B4-BE49-F238E27FC236}">
                <a16:creationId xmlns:a16="http://schemas.microsoft.com/office/drawing/2014/main" id="{D36A04B0-4888-44A5-BF54-FCBAB0E01B45}"/>
              </a:ext>
            </a:extLst>
          </p:cNvPr>
          <p:cNvSpPr>
            <a:spLocks noGrp="1"/>
          </p:cNvSpPr>
          <p:nvPr>
            <p:ph type="dt" sz="half" idx="10"/>
          </p:nvPr>
        </p:nvSpPr>
        <p:spPr/>
        <p:txBody>
          <a:bodyPr/>
          <a:lstStyle/>
          <a:p>
            <a:pPr rtl="0"/>
            <a:fld id="{D53749AD-3360-4382-B7EC-779B77477B84}"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20191459-C13F-4EB5-AA05-33ED0493B052}"/>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E57457C3-9CB5-400F-A72E-804E299B22B0}"/>
              </a:ext>
            </a:extLst>
          </p:cNvPr>
          <p:cNvSpPr>
            <a:spLocks noGrp="1"/>
          </p:cNvSpPr>
          <p:nvPr>
            <p:ph type="sldNum" sz="quarter" idx="12"/>
          </p:nvPr>
        </p:nvSpPr>
        <p:spPr/>
        <p:txBody>
          <a:bodyPr/>
          <a:lstStyle/>
          <a:p>
            <a:pPr rtl="0"/>
            <a:fld id="{9CD8D479-8942-46E8-A226-A4E01F7A105C}" type="slidenum">
              <a:rPr lang="de-DE" noProof="0" smtClean="0"/>
              <a:t>36</a:t>
            </a:fld>
            <a:endParaRPr lang="de-DE" noProof="0"/>
          </a:p>
        </p:txBody>
      </p:sp>
      <p:pic>
        <p:nvPicPr>
          <p:cNvPr id="8" name="Grafik 7" descr="Ein Bild, das drinnen, mehrere enthält.&#10;&#10;Automatisch generierte Beschreibung">
            <a:extLst>
              <a:ext uri="{FF2B5EF4-FFF2-40B4-BE49-F238E27FC236}">
                <a16:creationId xmlns:a16="http://schemas.microsoft.com/office/drawing/2014/main" id="{E49A29A1-F8C9-42C0-BF19-6135D64B7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578" y="2109977"/>
            <a:ext cx="4478722" cy="2987948"/>
          </a:xfrm>
          <a:prstGeom prst="rect">
            <a:avLst/>
          </a:prstGeom>
        </p:spPr>
      </p:pic>
      <p:sp>
        <p:nvSpPr>
          <p:cNvPr id="9" name="Interaktive Schaltfläche: Zur Startseite wechseln 8">
            <a:hlinkClick r:id="rId3" action="ppaction://hlinksldjump" highlightClick="1"/>
            <a:extLst>
              <a:ext uri="{FF2B5EF4-FFF2-40B4-BE49-F238E27FC236}">
                <a16:creationId xmlns:a16="http://schemas.microsoft.com/office/drawing/2014/main" id="{71C89A8D-3D7E-45AA-BCC1-97DDC8DF865A}"/>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7896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5CA55-17BA-D77B-BDE9-FAF4164EA76E}"/>
              </a:ext>
            </a:extLst>
          </p:cNvPr>
          <p:cNvSpPr>
            <a:spLocks noGrp="1"/>
          </p:cNvSpPr>
          <p:nvPr>
            <p:ph type="title"/>
          </p:nvPr>
        </p:nvSpPr>
        <p:spPr/>
        <p:txBody>
          <a:bodyPr/>
          <a:lstStyle/>
          <a:p>
            <a:r>
              <a:rPr lang="de-DE" dirty="0"/>
              <a:t>Energiemix und Energieherkunft</a:t>
            </a:r>
          </a:p>
        </p:txBody>
      </p:sp>
      <p:sp>
        <p:nvSpPr>
          <p:cNvPr id="4" name="Datumsplatzhalter 3">
            <a:extLst>
              <a:ext uri="{FF2B5EF4-FFF2-40B4-BE49-F238E27FC236}">
                <a16:creationId xmlns:a16="http://schemas.microsoft.com/office/drawing/2014/main" id="{3CD15F67-FF8B-DA2C-F767-AB88ECF198D5}"/>
              </a:ext>
            </a:extLst>
          </p:cNvPr>
          <p:cNvSpPr>
            <a:spLocks noGrp="1"/>
          </p:cNvSpPr>
          <p:nvPr>
            <p:ph type="dt" sz="half" idx="10"/>
          </p:nvPr>
        </p:nvSpPr>
        <p:spPr/>
        <p:txBody>
          <a:bodyPr/>
          <a:lstStyle/>
          <a:p>
            <a:pPr rtl="0"/>
            <a:fld id="{FF912AAA-17FF-4657-8511-78BAFD425309}" type="datetime1">
              <a:rPr lang="de-DE" noProof="0" smtClean="0"/>
              <a:t>17.08.2023</a:t>
            </a:fld>
            <a:endParaRPr lang="de-DE" noProof="0" dirty="0"/>
          </a:p>
        </p:txBody>
      </p:sp>
      <p:sp>
        <p:nvSpPr>
          <p:cNvPr id="5" name="Fußzeilenplatzhalter 4">
            <a:extLst>
              <a:ext uri="{FF2B5EF4-FFF2-40B4-BE49-F238E27FC236}">
                <a16:creationId xmlns:a16="http://schemas.microsoft.com/office/drawing/2014/main" id="{D603FCB3-3EF2-4190-939C-084CCCF992CF}"/>
              </a:ext>
            </a:extLst>
          </p:cNvPr>
          <p:cNvSpPr>
            <a:spLocks noGrp="1"/>
          </p:cNvSpPr>
          <p:nvPr>
            <p:ph type="ftr" sz="quarter" idx="11"/>
          </p:nvPr>
        </p:nvSpPr>
        <p:spPr/>
        <p:txBody>
          <a:bodyPr/>
          <a:lstStyle/>
          <a:p>
            <a:pPr rtl="0"/>
            <a:r>
              <a:rPr lang="de-DE" noProof="0"/>
              <a:t>Dipl.-Ing. Hans Jörg Schmidt</a:t>
            </a:r>
            <a:endParaRPr lang="de-DE" noProof="0" dirty="0"/>
          </a:p>
        </p:txBody>
      </p:sp>
      <p:sp>
        <p:nvSpPr>
          <p:cNvPr id="6" name="Foliennummernplatzhalter 5">
            <a:extLst>
              <a:ext uri="{FF2B5EF4-FFF2-40B4-BE49-F238E27FC236}">
                <a16:creationId xmlns:a16="http://schemas.microsoft.com/office/drawing/2014/main" id="{88B72754-C082-4BD1-157C-6E30F2E10359}"/>
              </a:ext>
            </a:extLst>
          </p:cNvPr>
          <p:cNvSpPr>
            <a:spLocks noGrp="1"/>
          </p:cNvSpPr>
          <p:nvPr>
            <p:ph type="sldNum" sz="quarter" idx="12"/>
          </p:nvPr>
        </p:nvSpPr>
        <p:spPr/>
        <p:txBody>
          <a:bodyPr/>
          <a:lstStyle/>
          <a:p>
            <a:pPr rtl="0"/>
            <a:fld id="{9CD8D479-8942-46E8-A226-A4E01F7A105C}" type="slidenum">
              <a:rPr lang="de-DE" noProof="0" smtClean="0"/>
              <a:t>37</a:t>
            </a:fld>
            <a:endParaRPr lang="de-DE" noProof="0"/>
          </a:p>
        </p:txBody>
      </p:sp>
      <p:sp>
        <p:nvSpPr>
          <p:cNvPr id="8" name="Inhaltsplatzhalter 2">
            <a:extLst>
              <a:ext uri="{FF2B5EF4-FFF2-40B4-BE49-F238E27FC236}">
                <a16:creationId xmlns:a16="http://schemas.microsoft.com/office/drawing/2014/main" id="{F32D8C4F-D207-DA02-8DF3-4DB852CE784B}"/>
              </a:ext>
            </a:extLst>
          </p:cNvPr>
          <p:cNvSpPr>
            <a:spLocks noGrp="1"/>
          </p:cNvSpPr>
          <p:nvPr>
            <p:ph idx="1"/>
          </p:nvPr>
        </p:nvSpPr>
        <p:spPr>
          <a:xfrm>
            <a:off x="827352" y="1452522"/>
            <a:ext cx="8845285" cy="663794"/>
          </a:xfrm>
        </p:spPr>
        <p:txBody>
          <a:bodyPr>
            <a:normAutofit/>
          </a:bodyPr>
          <a:lstStyle/>
          <a:p>
            <a:r>
              <a:rPr lang="de-DE" sz="1400" dirty="0"/>
              <a:t>Deutschland schaltet seine Kernkraftwerke ab, auch Kohle soll demnächst nicht mehr erlaubt sein und GAS verteuert sich erheblich.</a:t>
            </a:r>
          </a:p>
        </p:txBody>
      </p:sp>
      <p:pic>
        <p:nvPicPr>
          <p:cNvPr id="10" name="Grafik 9" descr="Ein Bild, das Text, Screenshot, Diagramm enthält.&#10;&#10;Automatisch generierte Beschreibung">
            <a:extLst>
              <a:ext uri="{FF2B5EF4-FFF2-40B4-BE49-F238E27FC236}">
                <a16:creationId xmlns:a16="http://schemas.microsoft.com/office/drawing/2014/main" id="{498893C1-ECEF-0647-BF18-DC042D9AA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036" y="2073770"/>
            <a:ext cx="6854915" cy="3347126"/>
          </a:xfrm>
          <a:prstGeom prst="rect">
            <a:avLst/>
          </a:prstGeom>
          <a:effectLst>
            <a:outerShdw blurRad="50800" dist="38100" dir="2700000" algn="tl" rotWithShape="0">
              <a:prstClr val="black">
                <a:alpha val="40000"/>
              </a:prstClr>
            </a:outerShdw>
          </a:effectLst>
        </p:spPr>
      </p:pic>
      <p:sp>
        <p:nvSpPr>
          <p:cNvPr id="11" name="Inhaltsplatzhalter 2">
            <a:extLst>
              <a:ext uri="{FF2B5EF4-FFF2-40B4-BE49-F238E27FC236}">
                <a16:creationId xmlns:a16="http://schemas.microsoft.com/office/drawing/2014/main" id="{A07060E4-B22A-D06A-2A7C-5BF7A465BC2B}"/>
              </a:ext>
            </a:extLst>
          </p:cNvPr>
          <p:cNvSpPr txBox="1">
            <a:spLocks/>
          </p:cNvSpPr>
          <p:nvPr/>
        </p:nvSpPr>
        <p:spPr>
          <a:xfrm>
            <a:off x="827352" y="2116316"/>
            <a:ext cx="3206484" cy="331710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bg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bg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bg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bg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bg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de-DE" sz="1400" dirty="0"/>
              <a:t>Mit jetzt 180 Cent pro Kilowattstunde haben sich die Preise in 09/2022 für Erdgas binnen zweier Jahre </a:t>
            </a:r>
            <a:r>
              <a:rPr lang="de-DE" sz="1400" b="1" dirty="0"/>
              <a:t>verneunfacht</a:t>
            </a:r>
            <a:r>
              <a:rPr lang="de-DE" sz="1400" dirty="0"/>
              <a:t>. Das liegt am Ausfall großer Lieferungen aus Russland.</a:t>
            </a:r>
          </a:p>
          <a:p>
            <a:r>
              <a:rPr lang="de-DE" sz="1400" dirty="0"/>
              <a:t>Deutschland will künftig die benötigte Elektroenergie aus Wind und Sonne erzeugen, und damit auch Elektromobilität und Wärmepumpen versorgen können, welche mindestens zu einer geschätzten Verdoppelung des Energiebedarfs führen werden</a:t>
            </a:r>
          </a:p>
        </p:txBody>
      </p:sp>
      <p:sp>
        <p:nvSpPr>
          <p:cNvPr id="13" name="Textfeld 12">
            <a:extLst>
              <a:ext uri="{FF2B5EF4-FFF2-40B4-BE49-F238E27FC236}">
                <a16:creationId xmlns:a16="http://schemas.microsoft.com/office/drawing/2014/main" id="{E1DA23A9-6643-2E96-57E2-D3CDB4544D19}"/>
              </a:ext>
            </a:extLst>
          </p:cNvPr>
          <p:cNvSpPr txBox="1"/>
          <p:nvPr/>
        </p:nvSpPr>
        <p:spPr>
          <a:xfrm>
            <a:off x="4144036" y="5433418"/>
            <a:ext cx="6122194" cy="307777"/>
          </a:xfrm>
          <a:prstGeom prst="rect">
            <a:avLst/>
          </a:prstGeom>
          <a:noFill/>
        </p:spPr>
        <p:txBody>
          <a:bodyPr wrap="square">
            <a:spAutoFit/>
          </a:bodyPr>
          <a:lstStyle/>
          <a:p>
            <a:r>
              <a:rPr lang="de-DE" sz="1400" dirty="0">
                <a:solidFill>
                  <a:schemeClr val="bg1"/>
                </a:solidFill>
              </a:rPr>
              <a:t>https://www.smard.de/</a:t>
            </a:r>
          </a:p>
        </p:txBody>
      </p:sp>
      <p:sp>
        <p:nvSpPr>
          <p:cNvPr id="3" name="Interaktive Schaltfläche: Zur Startseite wechseln 2">
            <a:hlinkClick r:id="rId3" action="ppaction://hlinksldjump" highlightClick="1"/>
            <a:extLst>
              <a:ext uri="{FF2B5EF4-FFF2-40B4-BE49-F238E27FC236}">
                <a16:creationId xmlns:a16="http://schemas.microsoft.com/office/drawing/2014/main" id="{716C4B59-73FD-F083-56C3-339770D7F613}"/>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3453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B0EAA-1D90-4C74-9DDE-FFF86BDE7BA1}"/>
              </a:ext>
            </a:extLst>
          </p:cNvPr>
          <p:cNvSpPr>
            <a:spLocks noGrp="1"/>
          </p:cNvSpPr>
          <p:nvPr>
            <p:ph type="title"/>
          </p:nvPr>
        </p:nvSpPr>
        <p:spPr/>
        <p:txBody>
          <a:bodyPr/>
          <a:lstStyle/>
          <a:p>
            <a:r>
              <a:rPr lang="de-DE" dirty="0"/>
              <a:t>Der Faktor Bevölkerungswachstum</a:t>
            </a:r>
          </a:p>
        </p:txBody>
      </p:sp>
      <p:sp>
        <p:nvSpPr>
          <p:cNvPr id="3" name="Inhaltsplatzhalter 2">
            <a:extLst>
              <a:ext uri="{FF2B5EF4-FFF2-40B4-BE49-F238E27FC236}">
                <a16:creationId xmlns:a16="http://schemas.microsoft.com/office/drawing/2014/main" id="{443F7134-F926-4BD9-96DA-98381A85749A}"/>
              </a:ext>
            </a:extLst>
          </p:cNvPr>
          <p:cNvSpPr>
            <a:spLocks noGrp="1"/>
          </p:cNvSpPr>
          <p:nvPr>
            <p:ph idx="1"/>
          </p:nvPr>
        </p:nvSpPr>
        <p:spPr>
          <a:xfrm>
            <a:off x="677333" y="2160589"/>
            <a:ext cx="3596493" cy="3880773"/>
          </a:xfrm>
        </p:spPr>
        <p:txBody>
          <a:bodyPr>
            <a:normAutofit/>
          </a:bodyPr>
          <a:lstStyle/>
          <a:p>
            <a:r>
              <a:rPr lang="de-DE" sz="1400" dirty="0"/>
              <a:t>Die UNO geht bis 2050 von weiteren 2 Mrd. Menschen aus</a:t>
            </a:r>
          </a:p>
          <a:p>
            <a:r>
              <a:rPr lang="de-DE" sz="1400" dirty="0"/>
              <a:t>Das entspricht einer Steigerung um 26%.</a:t>
            </a:r>
          </a:p>
          <a:p>
            <a:r>
              <a:rPr lang="de-DE" sz="1400" dirty="0"/>
              <a:t>Bei 40 Mrd. Tonnen CO2 ergeben sich proportional weitere 10 Mrd. Tonnen CO2 pro Jahr.</a:t>
            </a:r>
          </a:p>
          <a:p>
            <a:r>
              <a:rPr lang="de-DE" sz="1400" dirty="0"/>
              <a:t>Wegen der lokalen Herkunft reduziert sich das auf 5 Mrd. Tonnen pro Jahr.</a:t>
            </a:r>
          </a:p>
          <a:p>
            <a:r>
              <a:rPr lang="de-DE" sz="1400" dirty="0"/>
              <a:t>Deutschland wird bis 2050 0,5 Mrd. Tonnen pro Jahr sparen, andere Länder weit weniger</a:t>
            </a:r>
          </a:p>
        </p:txBody>
      </p:sp>
      <p:sp>
        <p:nvSpPr>
          <p:cNvPr id="4" name="Datumsplatzhalter 3">
            <a:extLst>
              <a:ext uri="{FF2B5EF4-FFF2-40B4-BE49-F238E27FC236}">
                <a16:creationId xmlns:a16="http://schemas.microsoft.com/office/drawing/2014/main" id="{B99F8C66-2FCF-46BD-A926-E64C0D149256}"/>
              </a:ext>
            </a:extLst>
          </p:cNvPr>
          <p:cNvSpPr>
            <a:spLocks noGrp="1"/>
          </p:cNvSpPr>
          <p:nvPr>
            <p:ph type="dt" sz="half" idx="10"/>
          </p:nvPr>
        </p:nvSpPr>
        <p:spPr/>
        <p:txBody>
          <a:bodyPr/>
          <a:lstStyle/>
          <a:p>
            <a:pPr rtl="0"/>
            <a:fld id="{1832B28A-3DAE-4F72-AA7F-D3CB04CAAD59}"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0CC43618-FFCF-4D86-B071-DD0C419208C9}"/>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EC559F03-DFD6-454F-B82E-8B8955E525AC}"/>
              </a:ext>
            </a:extLst>
          </p:cNvPr>
          <p:cNvSpPr>
            <a:spLocks noGrp="1"/>
          </p:cNvSpPr>
          <p:nvPr>
            <p:ph type="sldNum" sz="quarter" idx="12"/>
          </p:nvPr>
        </p:nvSpPr>
        <p:spPr/>
        <p:txBody>
          <a:bodyPr/>
          <a:lstStyle/>
          <a:p>
            <a:pPr rtl="0"/>
            <a:fld id="{9CD8D479-8942-46E8-A226-A4E01F7A105C}" type="slidenum">
              <a:rPr lang="de-DE" noProof="0" smtClean="0"/>
              <a:t>38</a:t>
            </a:fld>
            <a:endParaRPr lang="de-DE" noProof="0"/>
          </a:p>
        </p:txBody>
      </p:sp>
      <p:pic>
        <p:nvPicPr>
          <p:cNvPr id="7" name="Grafik 6">
            <a:extLst>
              <a:ext uri="{FF2B5EF4-FFF2-40B4-BE49-F238E27FC236}">
                <a16:creationId xmlns:a16="http://schemas.microsoft.com/office/drawing/2014/main" id="{ABDE1C5D-1DC1-43FB-9A4D-63681CBD58B8}"/>
              </a:ext>
            </a:extLst>
          </p:cNvPr>
          <p:cNvPicPr>
            <a:picLocks noChangeAspect="1"/>
          </p:cNvPicPr>
          <p:nvPr/>
        </p:nvPicPr>
        <p:blipFill>
          <a:blip r:embed="rId2"/>
          <a:stretch>
            <a:fillRect/>
          </a:stretch>
        </p:blipFill>
        <p:spPr>
          <a:xfrm>
            <a:off x="4519289" y="1763643"/>
            <a:ext cx="6611013" cy="4110962"/>
          </a:xfrm>
          <a:prstGeom prst="rect">
            <a:avLst/>
          </a:prstGeom>
          <a:effectLst>
            <a:outerShdw blurRad="50800" dist="38100" dir="2700000" algn="tl" rotWithShape="0">
              <a:prstClr val="black">
                <a:alpha val="40000"/>
              </a:prstClr>
            </a:outerShdw>
          </a:effectLst>
        </p:spPr>
      </p:pic>
      <p:sp>
        <p:nvSpPr>
          <p:cNvPr id="8" name="Interaktive Schaltfläche: Zur Startseite wechseln 7">
            <a:hlinkClick r:id="rId3" action="ppaction://hlinksldjump" highlightClick="1"/>
            <a:extLst>
              <a:ext uri="{FF2B5EF4-FFF2-40B4-BE49-F238E27FC236}">
                <a16:creationId xmlns:a16="http://schemas.microsoft.com/office/drawing/2014/main" id="{45E1C918-5521-41AE-B248-0B7F8488CF7D}"/>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01697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D29C820-42D4-F7A1-18F3-E8D3455DD12A}"/>
              </a:ext>
            </a:extLst>
          </p:cNvPr>
          <p:cNvSpPr>
            <a:spLocks noGrp="1"/>
          </p:cNvSpPr>
          <p:nvPr>
            <p:ph type="dt" sz="half" idx="10"/>
          </p:nvPr>
        </p:nvSpPr>
        <p:spPr/>
        <p:txBody>
          <a:bodyPr/>
          <a:lstStyle/>
          <a:p>
            <a:pPr rtl="0"/>
            <a:fld id="{D3BEC845-C8B7-495B-A20D-8A851B722A4B}" type="datetime1">
              <a:rPr lang="de-DE" noProof="0" smtClean="0"/>
              <a:t>17.08.2023</a:t>
            </a:fld>
            <a:endParaRPr lang="de-DE" noProof="0"/>
          </a:p>
        </p:txBody>
      </p:sp>
      <p:sp>
        <p:nvSpPr>
          <p:cNvPr id="3" name="Fußzeilenplatzhalter 2">
            <a:extLst>
              <a:ext uri="{FF2B5EF4-FFF2-40B4-BE49-F238E27FC236}">
                <a16:creationId xmlns:a16="http://schemas.microsoft.com/office/drawing/2014/main" id="{9C9EF11A-864F-65B2-9175-FC5610CD9C34}"/>
              </a:ext>
            </a:extLst>
          </p:cNvPr>
          <p:cNvSpPr>
            <a:spLocks noGrp="1"/>
          </p:cNvSpPr>
          <p:nvPr>
            <p:ph type="ftr" sz="quarter" idx="11"/>
          </p:nvPr>
        </p:nvSpPr>
        <p:spPr/>
        <p:txBody>
          <a:bodyPr/>
          <a:lstStyle/>
          <a:p>
            <a:pPr rtl="0"/>
            <a:r>
              <a:rPr lang="de-DE" noProof="0"/>
              <a:t>Dipl.-Ing. Hans Jörg Schmidt</a:t>
            </a:r>
          </a:p>
        </p:txBody>
      </p:sp>
      <p:sp>
        <p:nvSpPr>
          <p:cNvPr id="4" name="Foliennummernplatzhalter 3">
            <a:extLst>
              <a:ext uri="{FF2B5EF4-FFF2-40B4-BE49-F238E27FC236}">
                <a16:creationId xmlns:a16="http://schemas.microsoft.com/office/drawing/2014/main" id="{7D5917E0-FC27-7084-968F-4B0BE1C167D8}"/>
              </a:ext>
            </a:extLst>
          </p:cNvPr>
          <p:cNvSpPr>
            <a:spLocks noGrp="1"/>
          </p:cNvSpPr>
          <p:nvPr>
            <p:ph type="sldNum" sz="quarter" idx="12"/>
          </p:nvPr>
        </p:nvSpPr>
        <p:spPr/>
        <p:txBody>
          <a:bodyPr/>
          <a:lstStyle/>
          <a:p>
            <a:pPr rtl="0"/>
            <a:fld id="{9CD8D479-8942-46E8-A226-A4E01F7A105C}" type="slidenum">
              <a:rPr lang="de-DE" noProof="0" smtClean="0"/>
              <a:t>39</a:t>
            </a:fld>
            <a:endParaRPr lang="de-DE" noProof="0"/>
          </a:p>
        </p:txBody>
      </p:sp>
      <p:sp>
        <p:nvSpPr>
          <p:cNvPr id="6" name="Rechteck 5">
            <a:extLst>
              <a:ext uri="{FF2B5EF4-FFF2-40B4-BE49-F238E27FC236}">
                <a16:creationId xmlns:a16="http://schemas.microsoft.com/office/drawing/2014/main" id="{CDFE03AC-B735-A29D-A6E6-9D02AA70111B}"/>
              </a:ext>
            </a:extLst>
          </p:cNvPr>
          <p:cNvSpPr/>
          <p:nvPr/>
        </p:nvSpPr>
        <p:spPr>
          <a:xfrm>
            <a:off x="2285999" y="4710617"/>
            <a:ext cx="5130512" cy="365126"/>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Psychologie - Grundlagenwissen</a:t>
            </a:r>
          </a:p>
        </p:txBody>
      </p:sp>
      <p:sp>
        <p:nvSpPr>
          <p:cNvPr id="7" name="Rechteck 6">
            <a:extLst>
              <a:ext uri="{FF2B5EF4-FFF2-40B4-BE49-F238E27FC236}">
                <a16:creationId xmlns:a16="http://schemas.microsoft.com/office/drawing/2014/main" id="{D68FF315-8509-E484-B2D4-D9F415EDCE49}"/>
              </a:ext>
            </a:extLst>
          </p:cNvPr>
          <p:cNvSpPr/>
          <p:nvPr/>
        </p:nvSpPr>
        <p:spPr>
          <a:xfrm>
            <a:off x="2285999"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Erdgeschichte</a:t>
            </a:r>
          </a:p>
        </p:txBody>
      </p:sp>
      <p:sp>
        <p:nvSpPr>
          <p:cNvPr id="8" name="Rechteck 7">
            <a:extLst>
              <a:ext uri="{FF2B5EF4-FFF2-40B4-BE49-F238E27FC236}">
                <a16:creationId xmlns:a16="http://schemas.microsoft.com/office/drawing/2014/main" id="{7DB690E8-9815-FF78-00FD-1ECF006DFAE7}"/>
              </a:ext>
            </a:extLst>
          </p:cNvPr>
          <p:cNvSpPr/>
          <p:nvPr/>
        </p:nvSpPr>
        <p:spPr>
          <a:xfrm>
            <a:off x="3331368"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Realität</a:t>
            </a:r>
          </a:p>
        </p:txBody>
      </p:sp>
      <p:sp>
        <p:nvSpPr>
          <p:cNvPr id="9" name="Rechteck 8">
            <a:extLst>
              <a:ext uri="{FF2B5EF4-FFF2-40B4-BE49-F238E27FC236}">
                <a16:creationId xmlns:a16="http://schemas.microsoft.com/office/drawing/2014/main" id="{DF039F83-F233-B95C-9949-AC89130DE3B0}"/>
              </a:ext>
            </a:extLst>
          </p:cNvPr>
          <p:cNvSpPr/>
          <p:nvPr/>
        </p:nvSpPr>
        <p:spPr>
          <a:xfrm>
            <a:off x="4376737"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Politik und Energiewende</a:t>
            </a:r>
          </a:p>
        </p:txBody>
      </p:sp>
      <p:sp>
        <p:nvSpPr>
          <p:cNvPr id="10" name="Rechteck 9">
            <a:extLst>
              <a:ext uri="{FF2B5EF4-FFF2-40B4-BE49-F238E27FC236}">
                <a16:creationId xmlns:a16="http://schemas.microsoft.com/office/drawing/2014/main" id="{D031CBDB-CB68-D046-71ED-94F1F4BF4174}"/>
              </a:ext>
            </a:extLst>
          </p:cNvPr>
          <p:cNvSpPr/>
          <p:nvPr/>
        </p:nvSpPr>
        <p:spPr>
          <a:xfrm>
            <a:off x="5422106"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Wirtschaft</a:t>
            </a:r>
          </a:p>
        </p:txBody>
      </p:sp>
      <p:sp>
        <p:nvSpPr>
          <p:cNvPr id="11" name="Rechteck 10">
            <a:extLst>
              <a:ext uri="{FF2B5EF4-FFF2-40B4-BE49-F238E27FC236}">
                <a16:creationId xmlns:a16="http://schemas.microsoft.com/office/drawing/2014/main" id="{736E7B6B-5787-BE75-DF02-D95FCF1A2A4E}"/>
              </a:ext>
            </a:extLst>
          </p:cNvPr>
          <p:cNvSpPr/>
          <p:nvPr/>
        </p:nvSpPr>
        <p:spPr>
          <a:xfrm>
            <a:off x="6467475" y="2736056"/>
            <a:ext cx="949036" cy="187556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IPCC - Weltklimarat</a:t>
            </a:r>
          </a:p>
        </p:txBody>
      </p:sp>
      <p:sp>
        <p:nvSpPr>
          <p:cNvPr id="12" name="Rechteck 11">
            <a:extLst>
              <a:ext uri="{FF2B5EF4-FFF2-40B4-BE49-F238E27FC236}">
                <a16:creationId xmlns:a16="http://schemas.microsoft.com/office/drawing/2014/main" id="{7726371E-3991-003B-A365-DDD334EED257}"/>
              </a:ext>
            </a:extLst>
          </p:cNvPr>
          <p:cNvSpPr/>
          <p:nvPr/>
        </p:nvSpPr>
        <p:spPr>
          <a:xfrm>
            <a:off x="2285999" y="2271929"/>
            <a:ext cx="5130512" cy="365126"/>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Wissenschaft und Konsens</a:t>
            </a:r>
          </a:p>
        </p:txBody>
      </p:sp>
      <p:sp>
        <p:nvSpPr>
          <p:cNvPr id="13" name="Gleichschenkliges Dreieck 12">
            <a:extLst>
              <a:ext uri="{FF2B5EF4-FFF2-40B4-BE49-F238E27FC236}">
                <a16:creationId xmlns:a16="http://schemas.microsoft.com/office/drawing/2014/main" id="{061D2DAF-FA7C-AC8E-F5CB-B90D5ED9A494}"/>
              </a:ext>
            </a:extLst>
          </p:cNvPr>
          <p:cNvSpPr/>
          <p:nvPr/>
        </p:nvSpPr>
        <p:spPr>
          <a:xfrm>
            <a:off x="1978819" y="1171575"/>
            <a:ext cx="5643563" cy="1001353"/>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Kosten &amp; Schlussfolgerungen</a:t>
            </a:r>
          </a:p>
          <a:p>
            <a:pPr algn="ctr"/>
            <a:endParaRPr lang="de-DE" dirty="0"/>
          </a:p>
        </p:txBody>
      </p:sp>
      <p:sp>
        <p:nvSpPr>
          <p:cNvPr id="5" name="Interaktive Schaltfläche: Zur Startseite wechseln 4">
            <a:hlinkClick r:id="rId2" action="ppaction://hlinksldjump" highlightClick="1"/>
            <a:extLst>
              <a:ext uri="{FF2B5EF4-FFF2-40B4-BE49-F238E27FC236}">
                <a16:creationId xmlns:a16="http://schemas.microsoft.com/office/drawing/2014/main" id="{354BCB85-612B-FEF5-6531-07051097C0A4}"/>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1514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A1B7ABD-5E98-184C-831A-82DD42BD68AF}"/>
              </a:ext>
            </a:extLst>
          </p:cNvPr>
          <p:cNvSpPr>
            <a:spLocks noGrp="1"/>
          </p:cNvSpPr>
          <p:nvPr>
            <p:ph type="title"/>
          </p:nvPr>
        </p:nvSpPr>
        <p:spPr/>
        <p:txBody>
          <a:bodyPr/>
          <a:lstStyle/>
          <a:p>
            <a:r>
              <a:rPr lang="de-DE" dirty="0"/>
              <a:t>Das komplexe Thema Klimawandel</a:t>
            </a:r>
          </a:p>
        </p:txBody>
      </p:sp>
      <p:sp>
        <p:nvSpPr>
          <p:cNvPr id="2" name="Datumsplatzhalter 1">
            <a:extLst>
              <a:ext uri="{FF2B5EF4-FFF2-40B4-BE49-F238E27FC236}">
                <a16:creationId xmlns:a16="http://schemas.microsoft.com/office/drawing/2014/main" id="{4D29C820-42D4-F7A1-18F3-E8D3455DD12A}"/>
              </a:ext>
            </a:extLst>
          </p:cNvPr>
          <p:cNvSpPr>
            <a:spLocks noGrp="1"/>
          </p:cNvSpPr>
          <p:nvPr>
            <p:ph type="dt" sz="half" idx="10"/>
          </p:nvPr>
        </p:nvSpPr>
        <p:spPr/>
        <p:txBody>
          <a:bodyPr/>
          <a:lstStyle/>
          <a:p>
            <a:pPr rtl="0"/>
            <a:fld id="{D3BEC845-C8B7-495B-A20D-8A851B722A4B}" type="datetime1">
              <a:rPr lang="de-DE" noProof="0" smtClean="0"/>
              <a:t>17.08.2023</a:t>
            </a:fld>
            <a:endParaRPr lang="de-DE" noProof="0"/>
          </a:p>
        </p:txBody>
      </p:sp>
      <p:sp>
        <p:nvSpPr>
          <p:cNvPr id="3" name="Fußzeilenplatzhalter 2">
            <a:extLst>
              <a:ext uri="{FF2B5EF4-FFF2-40B4-BE49-F238E27FC236}">
                <a16:creationId xmlns:a16="http://schemas.microsoft.com/office/drawing/2014/main" id="{9C9EF11A-864F-65B2-9175-FC5610CD9C34}"/>
              </a:ext>
            </a:extLst>
          </p:cNvPr>
          <p:cNvSpPr>
            <a:spLocks noGrp="1"/>
          </p:cNvSpPr>
          <p:nvPr>
            <p:ph type="ftr" sz="quarter" idx="11"/>
          </p:nvPr>
        </p:nvSpPr>
        <p:spPr/>
        <p:txBody>
          <a:bodyPr/>
          <a:lstStyle/>
          <a:p>
            <a:pPr rtl="0"/>
            <a:r>
              <a:rPr lang="de-DE" noProof="0"/>
              <a:t>Dipl.-Ing. Hans Jörg Schmidt</a:t>
            </a:r>
          </a:p>
        </p:txBody>
      </p:sp>
      <p:sp>
        <p:nvSpPr>
          <p:cNvPr id="4" name="Foliennummernplatzhalter 3">
            <a:extLst>
              <a:ext uri="{FF2B5EF4-FFF2-40B4-BE49-F238E27FC236}">
                <a16:creationId xmlns:a16="http://schemas.microsoft.com/office/drawing/2014/main" id="{7D5917E0-FC27-7084-968F-4B0BE1C167D8}"/>
              </a:ext>
            </a:extLst>
          </p:cNvPr>
          <p:cNvSpPr>
            <a:spLocks noGrp="1"/>
          </p:cNvSpPr>
          <p:nvPr>
            <p:ph type="sldNum" sz="quarter" idx="12"/>
          </p:nvPr>
        </p:nvSpPr>
        <p:spPr/>
        <p:txBody>
          <a:bodyPr/>
          <a:lstStyle/>
          <a:p>
            <a:pPr rtl="0"/>
            <a:fld id="{9CD8D479-8942-46E8-A226-A4E01F7A105C}" type="slidenum">
              <a:rPr lang="de-DE" noProof="0" smtClean="0"/>
              <a:t>4</a:t>
            </a:fld>
            <a:endParaRPr lang="de-DE" noProof="0"/>
          </a:p>
        </p:txBody>
      </p:sp>
      <p:sp>
        <p:nvSpPr>
          <p:cNvPr id="6" name="Rechteck 5">
            <a:extLst>
              <a:ext uri="{FF2B5EF4-FFF2-40B4-BE49-F238E27FC236}">
                <a16:creationId xmlns:a16="http://schemas.microsoft.com/office/drawing/2014/main" id="{CDFE03AC-B735-A29D-A6E6-9D02AA70111B}"/>
              </a:ext>
            </a:extLst>
          </p:cNvPr>
          <p:cNvSpPr/>
          <p:nvPr/>
        </p:nvSpPr>
        <p:spPr>
          <a:xfrm>
            <a:off x="2237508" y="5285580"/>
            <a:ext cx="5130512" cy="365126"/>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Psychologie &amp; Grundlagenwissen</a:t>
            </a:r>
          </a:p>
        </p:txBody>
      </p:sp>
      <p:sp>
        <p:nvSpPr>
          <p:cNvPr id="7" name="Rechteck 6">
            <a:extLst>
              <a:ext uri="{FF2B5EF4-FFF2-40B4-BE49-F238E27FC236}">
                <a16:creationId xmlns:a16="http://schemas.microsoft.com/office/drawing/2014/main" id="{D68FF315-8509-E484-B2D4-D9F415EDCE49}"/>
              </a:ext>
            </a:extLst>
          </p:cNvPr>
          <p:cNvSpPr/>
          <p:nvPr/>
        </p:nvSpPr>
        <p:spPr>
          <a:xfrm>
            <a:off x="2237508" y="3311019"/>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Erdgeschichte</a:t>
            </a:r>
          </a:p>
        </p:txBody>
      </p:sp>
      <p:sp>
        <p:nvSpPr>
          <p:cNvPr id="8" name="Rechteck 7">
            <a:extLst>
              <a:ext uri="{FF2B5EF4-FFF2-40B4-BE49-F238E27FC236}">
                <a16:creationId xmlns:a16="http://schemas.microsoft.com/office/drawing/2014/main" id="{7DB690E8-9815-FF78-00FD-1ECF006DFAE7}"/>
              </a:ext>
            </a:extLst>
          </p:cNvPr>
          <p:cNvSpPr/>
          <p:nvPr/>
        </p:nvSpPr>
        <p:spPr>
          <a:xfrm>
            <a:off x="3282877" y="3311019"/>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Realität</a:t>
            </a:r>
          </a:p>
        </p:txBody>
      </p:sp>
      <p:sp>
        <p:nvSpPr>
          <p:cNvPr id="9" name="Rechteck 8">
            <a:extLst>
              <a:ext uri="{FF2B5EF4-FFF2-40B4-BE49-F238E27FC236}">
                <a16:creationId xmlns:a16="http://schemas.microsoft.com/office/drawing/2014/main" id="{DF039F83-F233-B95C-9949-AC89130DE3B0}"/>
              </a:ext>
            </a:extLst>
          </p:cNvPr>
          <p:cNvSpPr/>
          <p:nvPr/>
        </p:nvSpPr>
        <p:spPr>
          <a:xfrm>
            <a:off x="4328246" y="3311019"/>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Politik und Energiewende</a:t>
            </a:r>
          </a:p>
        </p:txBody>
      </p:sp>
      <p:sp>
        <p:nvSpPr>
          <p:cNvPr id="10" name="Rechteck 9">
            <a:extLst>
              <a:ext uri="{FF2B5EF4-FFF2-40B4-BE49-F238E27FC236}">
                <a16:creationId xmlns:a16="http://schemas.microsoft.com/office/drawing/2014/main" id="{D031CBDB-CB68-D046-71ED-94F1F4BF4174}"/>
              </a:ext>
            </a:extLst>
          </p:cNvPr>
          <p:cNvSpPr/>
          <p:nvPr/>
        </p:nvSpPr>
        <p:spPr>
          <a:xfrm>
            <a:off x="5373615" y="3311019"/>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Wirtschaft</a:t>
            </a:r>
          </a:p>
        </p:txBody>
      </p:sp>
      <p:sp>
        <p:nvSpPr>
          <p:cNvPr id="11" name="Rechteck 10">
            <a:extLst>
              <a:ext uri="{FF2B5EF4-FFF2-40B4-BE49-F238E27FC236}">
                <a16:creationId xmlns:a16="http://schemas.microsoft.com/office/drawing/2014/main" id="{736E7B6B-5787-BE75-DF02-D95FCF1A2A4E}"/>
              </a:ext>
            </a:extLst>
          </p:cNvPr>
          <p:cNvSpPr/>
          <p:nvPr/>
        </p:nvSpPr>
        <p:spPr>
          <a:xfrm>
            <a:off x="6418984" y="3311019"/>
            <a:ext cx="949036" cy="187556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IPCC - Weltklimarat</a:t>
            </a:r>
          </a:p>
        </p:txBody>
      </p:sp>
      <p:sp>
        <p:nvSpPr>
          <p:cNvPr id="12" name="Rechteck 11">
            <a:extLst>
              <a:ext uri="{FF2B5EF4-FFF2-40B4-BE49-F238E27FC236}">
                <a16:creationId xmlns:a16="http://schemas.microsoft.com/office/drawing/2014/main" id="{7726371E-3991-003B-A365-DDD334EED257}"/>
              </a:ext>
            </a:extLst>
          </p:cNvPr>
          <p:cNvSpPr/>
          <p:nvPr/>
        </p:nvSpPr>
        <p:spPr>
          <a:xfrm>
            <a:off x="2237508" y="2846892"/>
            <a:ext cx="5130512" cy="36512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Wissenschaft und Konsens</a:t>
            </a:r>
          </a:p>
        </p:txBody>
      </p:sp>
      <p:sp>
        <p:nvSpPr>
          <p:cNvPr id="13" name="Gleichschenkliges Dreieck 12">
            <a:extLst>
              <a:ext uri="{FF2B5EF4-FFF2-40B4-BE49-F238E27FC236}">
                <a16:creationId xmlns:a16="http://schemas.microsoft.com/office/drawing/2014/main" id="{061D2DAF-FA7C-AC8E-F5CB-B90D5ED9A494}"/>
              </a:ext>
            </a:extLst>
          </p:cNvPr>
          <p:cNvSpPr/>
          <p:nvPr/>
        </p:nvSpPr>
        <p:spPr>
          <a:xfrm>
            <a:off x="1930328" y="1746538"/>
            <a:ext cx="5696599" cy="1001353"/>
          </a:xfrm>
          <a:prstGeom prst="triangl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Kosten &amp; Schlussfolgerungen</a:t>
            </a:r>
          </a:p>
          <a:p>
            <a:pPr algn="ctr"/>
            <a:endParaRPr lang="de-DE" dirty="0"/>
          </a:p>
        </p:txBody>
      </p:sp>
      <p:sp>
        <p:nvSpPr>
          <p:cNvPr id="14" name="Interaktive Schaltfläche: Zur Startseite wechseln 13">
            <a:hlinkClick r:id="rId2" action="ppaction://hlinksldjump" highlightClick="1"/>
            <a:extLst>
              <a:ext uri="{FF2B5EF4-FFF2-40B4-BE49-F238E27FC236}">
                <a16:creationId xmlns:a16="http://schemas.microsoft.com/office/drawing/2014/main" id="{4D56FA9F-61CC-86A2-3B1F-89C2B592E076}"/>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44011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11EDF-A40B-47D2-8468-3AC0822BD7D2}"/>
              </a:ext>
            </a:extLst>
          </p:cNvPr>
          <p:cNvSpPr>
            <a:spLocks noGrp="1"/>
          </p:cNvSpPr>
          <p:nvPr>
            <p:ph type="title"/>
          </p:nvPr>
        </p:nvSpPr>
        <p:spPr/>
        <p:txBody>
          <a:bodyPr/>
          <a:lstStyle/>
          <a:p>
            <a:r>
              <a:rPr lang="de-DE" dirty="0"/>
              <a:t> Und was kostet uns all dies?</a:t>
            </a:r>
          </a:p>
        </p:txBody>
      </p:sp>
      <p:sp>
        <p:nvSpPr>
          <p:cNvPr id="3" name="Inhaltsplatzhalter 2">
            <a:extLst>
              <a:ext uri="{FF2B5EF4-FFF2-40B4-BE49-F238E27FC236}">
                <a16:creationId xmlns:a16="http://schemas.microsoft.com/office/drawing/2014/main" id="{A1AA58ED-0236-4443-B0D8-64DB9A52AE84}"/>
              </a:ext>
            </a:extLst>
          </p:cNvPr>
          <p:cNvSpPr>
            <a:spLocks noGrp="1"/>
          </p:cNvSpPr>
          <p:nvPr>
            <p:ph idx="1"/>
          </p:nvPr>
        </p:nvSpPr>
        <p:spPr>
          <a:xfrm>
            <a:off x="677333" y="1643449"/>
            <a:ext cx="7439739" cy="4397913"/>
          </a:xfrm>
        </p:spPr>
        <p:txBody>
          <a:bodyPr>
            <a:normAutofit fontScale="92500" lnSpcReduction="20000"/>
          </a:bodyPr>
          <a:lstStyle/>
          <a:p>
            <a:r>
              <a:rPr lang="de-DE" sz="1400" dirty="0"/>
              <a:t>Jürgen Trittin, Bündnis 90 – Die Grünen, hatte die Kosten für die Energiewende mit nicht mehr als einer Kugel Eis pro Monat angegeben</a:t>
            </a:r>
          </a:p>
          <a:p>
            <a:r>
              <a:rPr lang="de-DE" sz="1400" dirty="0"/>
              <a:t>Tatsächlich reden wir jedoch über mehr als 2.000 € pro Jahr für einen dreiköpfigen Haushalt, bestehend aus Elektroenergie, Wärme, Tank-Kosten und zahlreichen weiteren indirekten Kostenumlagen auf alle möglichen Produkte. Diesen Wert möchten die Grünen gern noch deutlich weiter nach oben treiben.</a:t>
            </a:r>
          </a:p>
          <a:p>
            <a:r>
              <a:rPr lang="de-DE" sz="1400" dirty="0"/>
              <a:t>Mit der zusätzlichen CO</a:t>
            </a:r>
            <a:r>
              <a:rPr lang="de-DE" sz="1400" baseline="-25000" dirty="0"/>
              <a:t>2</a:t>
            </a:r>
            <a:r>
              <a:rPr lang="de-DE" sz="1400" dirty="0"/>
              <a:t> Bepreisung steigen diese Belastungen zusätzlich um bis zu 35 Milliarden Euro im Jahr</a:t>
            </a:r>
          </a:p>
          <a:p>
            <a:r>
              <a:rPr lang="de-DE" sz="1400" dirty="0"/>
              <a:t>Sollte Habecks Heizungshammer zum Gesetz erhoben werden, liegen dessen Kosten bei weiteren geschätzten 1.400 Milliarden Euro – zu tragen durch das ach so wohlhabende deutsche Volk</a:t>
            </a:r>
          </a:p>
          <a:p>
            <a:r>
              <a:rPr lang="de-DE" sz="1400" dirty="0"/>
              <a:t>Grüner Wasserstoff ist nun der vermeintliche Heilsbringer, doch dessen Kosten sind mehr als doppelt so hoch wie jene von Erdgas, vom Preis ganz zu schweigen (75,-€ vs. 160,-€ pro MWh). Abgesehen von der katastrophalen Energieeffizienz sucht man diese Lücke nun über den CO</a:t>
            </a:r>
            <a:r>
              <a:rPr lang="de-DE" sz="1400" baseline="-25000" dirty="0"/>
              <a:t>2</a:t>
            </a:r>
            <a:r>
              <a:rPr lang="de-DE" sz="1400" dirty="0"/>
              <a:t>-Preis politisch zu schließen.</a:t>
            </a:r>
          </a:p>
          <a:p>
            <a:r>
              <a:rPr lang="de-DE" sz="1400" b="1" dirty="0"/>
              <a:t>All dies wird jedoch abgesehen von der Verarmung der BRD gar nichts bewirken, denn:</a:t>
            </a:r>
          </a:p>
          <a:p>
            <a:r>
              <a:rPr lang="de-DE" sz="1400" b="1" dirty="0">
                <a:solidFill>
                  <a:srgbClr val="C00000"/>
                </a:solidFill>
              </a:rPr>
              <a:t>Diese völlig unnütze Energiewende wird uns laut McKinsey bis 2045 mindestens weitere 6 Billionen € kosten, das sind ungefähr 200 Milliarden im Jahr (ohne Heizungshammer) – für einen Hauch von Nichts, dessen Effekt nicht einmal messbar ist. </a:t>
            </a:r>
            <a:r>
              <a:rPr lang="de-DE" sz="1400" b="1" dirty="0">
                <a:solidFill>
                  <a:schemeClr val="bg2">
                    <a:lumMod val="10000"/>
                  </a:schemeClr>
                </a:solidFill>
              </a:rPr>
              <a:t>(Das ist übrigens nicht die Aussage von McKinsey)</a:t>
            </a:r>
          </a:p>
        </p:txBody>
      </p:sp>
      <p:sp>
        <p:nvSpPr>
          <p:cNvPr id="4" name="Datumsplatzhalter 3">
            <a:extLst>
              <a:ext uri="{FF2B5EF4-FFF2-40B4-BE49-F238E27FC236}">
                <a16:creationId xmlns:a16="http://schemas.microsoft.com/office/drawing/2014/main" id="{1B667ABA-4297-479E-9916-5AC5A6C9663B}"/>
              </a:ext>
            </a:extLst>
          </p:cNvPr>
          <p:cNvSpPr>
            <a:spLocks noGrp="1"/>
          </p:cNvSpPr>
          <p:nvPr>
            <p:ph type="dt" sz="half" idx="10"/>
          </p:nvPr>
        </p:nvSpPr>
        <p:spPr/>
        <p:txBody>
          <a:bodyPr/>
          <a:lstStyle/>
          <a:p>
            <a:pPr rtl="0"/>
            <a:fld id="{FF912AAA-17FF-4657-8511-78BAFD425309}"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645CB33E-ABCD-4999-A3BA-E2EA3B1E9709}"/>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1D12E645-9BE4-4546-A468-9B6D4FAB2D83}"/>
              </a:ext>
            </a:extLst>
          </p:cNvPr>
          <p:cNvSpPr>
            <a:spLocks noGrp="1"/>
          </p:cNvSpPr>
          <p:nvPr>
            <p:ph type="sldNum" sz="quarter" idx="12"/>
          </p:nvPr>
        </p:nvSpPr>
        <p:spPr/>
        <p:txBody>
          <a:bodyPr/>
          <a:lstStyle/>
          <a:p>
            <a:pPr rtl="0"/>
            <a:fld id="{9CD8D479-8942-46E8-A226-A4E01F7A105C}" type="slidenum">
              <a:rPr lang="de-DE" noProof="0" smtClean="0"/>
              <a:t>40</a:t>
            </a:fld>
            <a:endParaRPr lang="de-DE" noProof="0"/>
          </a:p>
        </p:txBody>
      </p:sp>
      <p:pic>
        <p:nvPicPr>
          <p:cNvPr id="8" name="Grafik 7">
            <a:extLst>
              <a:ext uri="{FF2B5EF4-FFF2-40B4-BE49-F238E27FC236}">
                <a16:creationId xmlns:a16="http://schemas.microsoft.com/office/drawing/2014/main" id="{EEAD75E1-FA29-49FA-9F51-2AF123C9E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903" y="2632668"/>
            <a:ext cx="1762858" cy="1762858"/>
          </a:xfrm>
          <a:prstGeom prst="rect">
            <a:avLst/>
          </a:prstGeom>
        </p:spPr>
      </p:pic>
      <p:sp>
        <p:nvSpPr>
          <p:cNvPr id="9" name="Interaktive Schaltfläche: Zur Startseite wechseln 8">
            <a:hlinkClick r:id="rId3" action="ppaction://hlinksldjump" highlightClick="1"/>
            <a:extLst>
              <a:ext uri="{FF2B5EF4-FFF2-40B4-BE49-F238E27FC236}">
                <a16:creationId xmlns:a16="http://schemas.microsoft.com/office/drawing/2014/main" id="{2C9BC465-B0B1-4C20-85B3-0E684E1300D6}"/>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72836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F0CFE-13B9-428E-B9F1-C47938FEA94D}"/>
              </a:ext>
            </a:extLst>
          </p:cNvPr>
          <p:cNvSpPr>
            <a:spLocks noGrp="1"/>
          </p:cNvSpPr>
          <p:nvPr>
            <p:ph type="title"/>
          </p:nvPr>
        </p:nvSpPr>
        <p:spPr/>
        <p:txBody>
          <a:bodyPr/>
          <a:lstStyle/>
          <a:p>
            <a:r>
              <a:rPr lang="de-DE" dirty="0"/>
              <a:t>Ein erschreckendes Fazit</a:t>
            </a:r>
          </a:p>
        </p:txBody>
      </p:sp>
      <p:sp>
        <p:nvSpPr>
          <p:cNvPr id="3" name="Inhaltsplatzhalter 2">
            <a:extLst>
              <a:ext uri="{FF2B5EF4-FFF2-40B4-BE49-F238E27FC236}">
                <a16:creationId xmlns:a16="http://schemas.microsoft.com/office/drawing/2014/main" id="{5277FB8F-BFB1-416F-A38C-9170DF8025CA}"/>
              </a:ext>
            </a:extLst>
          </p:cNvPr>
          <p:cNvSpPr>
            <a:spLocks noGrp="1"/>
          </p:cNvSpPr>
          <p:nvPr>
            <p:ph idx="1"/>
          </p:nvPr>
        </p:nvSpPr>
        <p:spPr>
          <a:xfrm>
            <a:off x="677334" y="1431235"/>
            <a:ext cx="7439738" cy="3824159"/>
          </a:xfrm>
        </p:spPr>
        <p:txBody>
          <a:bodyPr>
            <a:normAutofit fontScale="92500"/>
          </a:bodyPr>
          <a:lstStyle/>
          <a:p>
            <a:r>
              <a:rPr lang="de-DE" sz="1400" dirty="0"/>
              <a:t>Selbst wenn CO</a:t>
            </a:r>
            <a:r>
              <a:rPr lang="de-DE" sz="1400" baseline="-25000" dirty="0"/>
              <a:t>2</a:t>
            </a:r>
            <a:r>
              <a:rPr lang="de-DE" sz="1400" dirty="0"/>
              <a:t> schädlich wäre, führt die CO</a:t>
            </a:r>
            <a:r>
              <a:rPr lang="de-DE" sz="1400" baseline="-25000" dirty="0"/>
              <a:t>2</a:t>
            </a:r>
            <a:r>
              <a:rPr lang="de-DE" sz="1400" dirty="0"/>
              <a:t> Einsparung von Ländern mit weniger als 2% Anteil an den menschlichen Emissionen zu einer nicht sinnvoll messbaren Temperaturreduktion von nur 0,0007 °C</a:t>
            </a:r>
          </a:p>
          <a:p>
            <a:r>
              <a:rPr lang="de-DE" sz="1400" dirty="0"/>
              <a:t>Bei sich ändernder Temperatur ändert sich die Abstrahlung mit der 4. Potenz und sorgt für ein erneutes energetisches Gleichgewicht – wir werden also nicht in wenigen Jahren gegart</a:t>
            </a:r>
          </a:p>
          <a:p>
            <a:r>
              <a:rPr lang="de-DE" sz="1400" dirty="0"/>
              <a:t>Der Vergleich mit einem Treibhaus ist physikalischer Unsinn, es gibt keine atmosphärische Schicht von sogenannten Treibhausgasen – diese sind in unserer Luft homogen verteilt</a:t>
            </a:r>
          </a:p>
          <a:p>
            <a:r>
              <a:rPr lang="de-DE" sz="1400" dirty="0"/>
              <a:t>In den unteren Luftschichten ist konvektiver Wärmeaustausch weit wichtiger als Strahlung, dies wird von den IPCC-Modellen geleugnet, oder zurechtgebogen</a:t>
            </a:r>
          </a:p>
          <a:p>
            <a:r>
              <a:rPr lang="de-DE" sz="1400" dirty="0"/>
              <a:t>Bevölkerungszuwachs wird jegliche Schutzmaßnahmen pulverisieren, die bis zu 6 Billionen Euro Kosten, 200 Mrd. pro Jahr, für die CO</a:t>
            </a:r>
            <a:r>
              <a:rPr lang="de-DE" sz="1400" baseline="-25000" dirty="0"/>
              <a:t>2</a:t>
            </a:r>
            <a:r>
              <a:rPr lang="de-DE" sz="1400" dirty="0"/>
              <a:t> Ziele 2050 werden der Bevölkerung aufgedrückt – ohne jegliches messbare Ergebnis</a:t>
            </a:r>
          </a:p>
          <a:p>
            <a:r>
              <a:rPr lang="de-DE" sz="1400" dirty="0"/>
              <a:t>Der wissenschaftliche Konsens zahlreicher Studien wurde gezielt hergestellt und existiert so in der Realität nicht. Überdies ist Konsens die in der Wissenschaft schädlichste aller möglichen Positionen. Die Wissenschaft ist gekauft.</a:t>
            </a:r>
          </a:p>
          <a:p>
            <a:endParaRPr lang="de-DE" sz="1400" dirty="0"/>
          </a:p>
        </p:txBody>
      </p:sp>
      <p:sp>
        <p:nvSpPr>
          <p:cNvPr id="4" name="Datumsplatzhalter 3">
            <a:extLst>
              <a:ext uri="{FF2B5EF4-FFF2-40B4-BE49-F238E27FC236}">
                <a16:creationId xmlns:a16="http://schemas.microsoft.com/office/drawing/2014/main" id="{D44E9B97-745D-477B-96AD-300683D6C42D}"/>
              </a:ext>
            </a:extLst>
          </p:cNvPr>
          <p:cNvSpPr>
            <a:spLocks noGrp="1"/>
          </p:cNvSpPr>
          <p:nvPr>
            <p:ph type="dt" sz="half" idx="10"/>
          </p:nvPr>
        </p:nvSpPr>
        <p:spPr/>
        <p:txBody>
          <a:bodyPr/>
          <a:lstStyle/>
          <a:p>
            <a:pPr rtl="0"/>
            <a:fld id="{18F6C800-B29A-45D1-BB38-008923DDA6E3}" type="datetime1">
              <a:rPr lang="de-DE" noProof="0" smtClean="0"/>
              <a:t>17.08.2023</a:t>
            </a:fld>
            <a:endParaRPr lang="de-DE" noProof="0" dirty="0"/>
          </a:p>
        </p:txBody>
      </p:sp>
      <p:sp>
        <p:nvSpPr>
          <p:cNvPr id="5" name="Fußzeilenplatzhalter 4">
            <a:extLst>
              <a:ext uri="{FF2B5EF4-FFF2-40B4-BE49-F238E27FC236}">
                <a16:creationId xmlns:a16="http://schemas.microsoft.com/office/drawing/2014/main" id="{F91BEA37-4F32-413B-AD10-2365B108D8D7}"/>
              </a:ext>
            </a:extLst>
          </p:cNvPr>
          <p:cNvSpPr>
            <a:spLocks noGrp="1"/>
          </p:cNvSpPr>
          <p:nvPr>
            <p:ph type="ftr" sz="quarter" idx="11"/>
          </p:nvPr>
        </p:nvSpPr>
        <p:spPr/>
        <p:txBody>
          <a:bodyPr/>
          <a:lstStyle/>
          <a:p>
            <a:pPr rtl="0"/>
            <a:r>
              <a:rPr lang="de-DE" noProof="0" dirty="0"/>
              <a:t>Dipl.-Ing. Hans Jörg Schmidt</a:t>
            </a:r>
          </a:p>
        </p:txBody>
      </p:sp>
      <p:sp>
        <p:nvSpPr>
          <p:cNvPr id="6" name="Foliennummernplatzhalter 5">
            <a:extLst>
              <a:ext uri="{FF2B5EF4-FFF2-40B4-BE49-F238E27FC236}">
                <a16:creationId xmlns:a16="http://schemas.microsoft.com/office/drawing/2014/main" id="{3B1BB94B-B50F-445B-B934-2DE6B3566459}"/>
              </a:ext>
            </a:extLst>
          </p:cNvPr>
          <p:cNvSpPr>
            <a:spLocks noGrp="1"/>
          </p:cNvSpPr>
          <p:nvPr>
            <p:ph type="sldNum" sz="quarter" idx="12"/>
          </p:nvPr>
        </p:nvSpPr>
        <p:spPr/>
        <p:txBody>
          <a:bodyPr/>
          <a:lstStyle/>
          <a:p>
            <a:pPr rtl="0"/>
            <a:fld id="{9CD8D479-8942-46E8-A226-A4E01F7A105C}" type="slidenum">
              <a:rPr lang="de-DE" noProof="0" smtClean="0"/>
              <a:t>41</a:t>
            </a:fld>
            <a:endParaRPr lang="de-DE" noProof="0"/>
          </a:p>
        </p:txBody>
      </p:sp>
      <p:sp>
        <p:nvSpPr>
          <p:cNvPr id="7" name="Rechteck 6">
            <a:extLst>
              <a:ext uri="{FF2B5EF4-FFF2-40B4-BE49-F238E27FC236}">
                <a16:creationId xmlns:a16="http://schemas.microsoft.com/office/drawing/2014/main" id="{0B1B5C81-5709-4A74-A1AB-9703F0941916}"/>
              </a:ext>
            </a:extLst>
          </p:cNvPr>
          <p:cNvSpPr/>
          <p:nvPr/>
        </p:nvSpPr>
        <p:spPr>
          <a:xfrm>
            <a:off x="677334" y="5175846"/>
            <a:ext cx="7792898" cy="954107"/>
          </a:xfrm>
          <a:prstGeom prst="rect">
            <a:avLst/>
          </a:prstGeom>
          <a:noFill/>
        </p:spPr>
        <p:txBody>
          <a:bodyPr wrap="square" lIns="91440" tIns="45720" rIns="91440" bIns="45720">
            <a:spAutoFit/>
          </a:bodyPr>
          <a:lstStyle/>
          <a:p>
            <a:pPr algn="ctr"/>
            <a:r>
              <a:rPr lang="de-DE"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Klimaschutz ist ein die Realität verleugnender Ansatz !</a:t>
            </a:r>
          </a:p>
        </p:txBody>
      </p:sp>
      <p:sp>
        <p:nvSpPr>
          <p:cNvPr id="8" name="Interaktive Schaltfläche: Zur Startseite wechseln 7">
            <a:hlinkClick r:id="rId2" action="ppaction://hlinksldjump" highlightClick="1"/>
            <a:extLst>
              <a:ext uri="{FF2B5EF4-FFF2-40B4-BE49-F238E27FC236}">
                <a16:creationId xmlns:a16="http://schemas.microsoft.com/office/drawing/2014/main" id="{A57E3082-8B1F-4497-9423-AD5DBF76093F}"/>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Entwurf, Handschrift, Zeichnung, Darstellung enthält.&#10;&#10;Automatisch generierte Beschreibung">
            <a:extLst>
              <a:ext uri="{FF2B5EF4-FFF2-40B4-BE49-F238E27FC236}">
                <a16:creationId xmlns:a16="http://schemas.microsoft.com/office/drawing/2014/main" id="{A79F673D-A1C4-7330-F576-191D1EF58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240" y="2270685"/>
            <a:ext cx="3957315" cy="25132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4746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69166-D8BB-4ABE-9D61-4AC06A3FFEFE}"/>
              </a:ext>
            </a:extLst>
          </p:cNvPr>
          <p:cNvSpPr>
            <a:spLocks noGrp="1"/>
          </p:cNvSpPr>
          <p:nvPr>
            <p:ph type="title"/>
          </p:nvPr>
        </p:nvSpPr>
        <p:spPr>
          <a:xfrm>
            <a:off x="1073412" y="3706811"/>
            <a:ext cx="4360601" cy="1320800"/>
          </a:xfrm>
        </p:spPr>
        <p:txBody>
          <a:bodyPr>
            <a:normAutofit/>
          </a:bodyPr>
          <a:lstStyle/>
          <a:p>
            <a:r>
              <a:rPr lang="de-DE" sz="5400" dirty="0"/>
              <a:t>Ihre Fragen</a:t>
            </a:r>
          </a:p>
        </p:txBody>
      </p:sp>
      <p:sp>
        <p:nvSpPr>
          <p:cNvPr id="4" name="Datumsplatzhalter 3">
            <a:extLst>
              <a:ext uri="{FF2B5EF4-FFF2-40B4-BE49-F238E27FC236}">
                <a16:creationId xmlns:a16="http://schemas.microsoft.com/office/drawing/2014/main" id="{66CF4C28-BC5C-4675-942C-B632C01CCDBA}"/>
              </a:ext>
            </a:extLst>
          </p:cNvPr>
          <p:cNvSpPr>
            <a:spLocks noGrp="1"/>
          </p:cNvSpPr>
          <p:nvPr>
            <p:ph type="dt" sz="half" idx="10"/>
          </p:nvPr>
        </p:nvSpPr>
        <p:spPr/>
        <p:txBody>
          <a:bodyPr/>
          <a:lstStyle/>
          <a:p>
            <a:pPr rtl="0"/>
            <a:fld id="{FF912AAA-17FF-4657-8511-78BAFD425309}"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44AFDD58-C1CE-4086-B7B5-12544830B47B}"/>
              </a:ext>
            </a:extLst>
          </p:cNvPr>
          <p:cNvSpPr>
            <a:spLocks noGrp="1"/>
          </p:cNvSpPr>
          <p:nvPr>
            <p:ph type="ftr" sz="quarter" idx="11"/>
          </p:nvPr>
        </p:nvSpPr>
        <p:spPr/>
        <p:txBody>
          <a:bodyPr/>
          <a:lstStyle/>
          <a:p>
            <a:pPr rtl="0"/>
            <a:r>
              <a:rPr lang="de-DE" noProof="0"/>
              <a:t>Dipl.-Ing. Hans Jörg Schmidt</a:t>
            </a:r>
          </a:p>
        </p:txBody>
      </p:sp>
      <p:sp>
        <p:nvSpPr>
          <p:cNvPr id="6" name="Foliennummernplatzhalter 5">
            <a:extLst>
              <a:ext uri="{FF2B5EF4-FFF2-40B4-BE49-F238E27FC236}">
                <a16:creationId xmlns:a16="http://schemas.microsoft.com/office/drawing/2014/main" id="{5F58896B-E6C3-4471-B307-4E35BF83699B}"/>
              </a:ext>
            </a:extLst>
          </p:cNvPr>
          <p:cNvSpPr>
            <a:spLocks noGrp="1"/>
          </p:cNvSpPr>
          <p:nvPr>
            <p:ph type="sldNum" sz="quarter" idx="12"/>
          </p:nvPr>
        </p:nvSpPr>
        <p:spPr/>
        <p:txBody>
          <a:bodyPr/>
          <a:lstStyle/>
          <a:p>
            <a:pPr rtl="0"/>
            <a:fld id="{9CD8D479-8942-46E8-A226-A4E01F7A105C}" type="slidenum">
              <a:rPr lang="de-DE" noProof="0" smtClean="0"/>
              <a:t>42</a:t>
            </a:fld>
            <a:endParaRPr lang="de-DE" noProof="0"/>
          </a:p>
        </p:txBody>
      </p:sp>
      <p:sp>
        <p:nvSpPr>
          <p:cNvPr id="7" name="Interaktive Schaltfläche: Zur Startseite wechseln 6">
            <a:hlinkClick r:id="rId2" action="ppaction://hlinksldjump" highlightClick="1"/>
            <a:extLst>
              <a:ext uri="{FF2B5EF4-FFF2-40B4-BE49-F238E27FC236}">
                <a16:creationId xmlns:a16="http://schemas.microsoft.com/office/drawing/2014/main" id="{A5154BAB-7D26-4F8B-8FE2-9A33E0B3FC71}"/>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075F79BA-7BF8-2E3E-B966-1C679E15B544}"/>
              </a:ext>
            </a:extLst>
          </p:cNvPr>
          <p:cNvSpPr txBox="1"/>
          <p:nvPr/>
        </p:nvSpPr>
        <p:spPr>
          <a:xfrm>
            <a:off x="1255184" y="2886517"/>
            <a:ext cx="3733800" cy="369332"/>
          </a:xfrm>
          <a:prstGeom prst="rect">
            <a:avLst/>
          </a:prstGeom>
          <a:noFill/>
        </p:spPr>
        <p:txBody>
          <a:bodyPr wrap="square" rtlCol="0">
            <a:spAutoFit/>
          </a:bodyPr>
          <a:lstStyle/>
          <a:p>
            <a:r>
              <a:rPr lang="de-DE" dirty="0">
                <a:solidFill>
                  <a:schemeClr val="bg1"/>
                </a:solidFill>
                <a:hlinkClick r:id="rId3"/>
              </a:rPr>
              <a:t>https://klimafaktencheck.de</a:t>
            </a:r>
            <a:endParaRPr lang="de-DE" dirty="0">
              <a:solidFill>
                <a:schemeClr val="bg1"/>
              </a:solidFill>
            </a:endParaRPr>
          </a:p>
        </p:txBody>
      </p:sp>
      <p:pic>
        <p:nvPicPr>
          <p:cNvPr id="9" name="Grafik 8">
            <a:extLst>
              <a:ext uri="{FF2B5EF4-FFF2-40B4-BE49-F238E27FC236}">
                <a16:creationId xmlns:a16="http://schemas.microsoft.com/office/drawing/2014/main" id="{8B94334E-4457-EEE0-EAEA-CBF2552734C2}"/>
              </a:ext>
            </a:extLst>
          </p:cNvPr>
          <p:cNvPicPr>
            <a:picLocks noChangeAspect="1"/>
          </p:cNvPicPr>
          <p:nvPr/>
        </p:nvPicPr>
        <p:blipFill>
          <a:blip r:embed="rId4"/>
          <a:stretch>
            <a:fillRect/>
          </a:stretch>
        </p:blipFill>
        <p:spPr>
          <a:xfrm>
            <a:off x="5525003" y="1565420"/>
            <a:ext cx="4377639" cy="3943350"/>
          </a:xfrm>
          <a:prstGeom prst="rect">
            <a:avLst/>
          </a:prstGeom>
        </p:spPr>
      </p:pic>
    </p:spTree>
    <p:extLst>
      <p:ext uri="{BB962C8B-B14F-4D97-AF65-F5344CB8AC3E}">
        <p14:creationId xmlns:p14="http://schemas.microsoft.com/office/powerpoint/2010/main" val="95049353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FCF19A7-A4E2-F799-4EDA-4DACB9BBEDAE}"/>
              </a:ext>
            </a:extLst>
          </p:cNvPr>
          <p:cNvSpPr>
            <a:spLocks noGrp="1"/>
          </p:cNvSpPr>
          <p:nvPr>
            <p:ph type="title"/>
          </p:nvPr>
        </p:nvSpPr>
        <p:spPr>
          <a:xfrm>
            <a:off x="677334" y="544144"/>
            <a:ext cx="6353848" cy="747713"/>
          </a:xfrm>
        </p:spPr>
        <p:txBody>
          <a:bodyPr>
            <a:normAutofit fontScale="90000"/>
          </a:bodyPr>
          <a:lstStyle/>
          <a:p>
            <a:r>
              <a:rPr lang="de-DE" dirty="0"/>
              <a:t>Menschengemachter Klimawandel – kein Zweifel, aber weshalb?</a:t>
            </a:r>
          </a:p>
        </p:txBody>
      </p:sp>
      <p:sp>
        <p:nvSpPr>
          <p:cNvPr id="2" name="Datumsplatzhalter 1">
            <a:extLst>
              <a:ext uri="{FF2B5EF4-FFF2-40B4-BE49-F238E27FC236}">
                <a16:creationId xmlns:a16="http://schemas.microsoft.com/office/drawing/2014/main" id="{D34C5521-D3EF-FB04-A598-9A0C92A0A61B}"/>
              </a:ext>
            </a:extLst>
          </p:cNvPr>
          <p:cNvSpPr>
            <a:spLocks noGrp="1"/>
          </p:cNvSpPr>
          <p:nvPr>
            <p:ph type="dt" sz="half" idx="10"/>
          </p:nvPr>
        </p:nvSpPr>
        <p:spPr/>
        <p:txBody>
          <a:bodyPr/>
          <a:lstStyle/>
          <a:p>
            <a:pPr rtl="0"/>
            <a:fld id="{D3BEC845-C8B7-495B-A20D-8A851B722A4B}" type="datetime1">
              <a:rPr lang="de-DE" noProof="0" smtClean="0"/>
              <a:t>17.08.2023</a:t>
            </a:fld>
            <a:endParaRPr lang="de-DE" noProof="0"/>
          </a:p>
        </p:txBody>
      </p:sp>
      <p:sp>
        <p:nvSpPr>
          <p:cNvPr id="3" name="Fußzeilenplatzhalter 2">
            <a:extLst>
              <a:ext uri="{FF2B5EF4-FFF2-40B4-BE49-F238E27FC236}">
                <a16:creationId xmlns:a16="http://schemas.microsoft.com/office/drawing/2014/main" id="{08F3551D-799E-F543-3EB2-A8D2B3974B23}"/>
              </a:ext>
            </a:extLst>
          </p:cNvPr>
          <p:cNvSpPr>
            <a:spLocks noGrp="1"/>
          </p:cNvSpPr>
          <p:nvPr>
            <p:ph type="ftr" sz="quarter" idx="11"/>
          </p:nvPr>
        </p:nvSpPr>
        <p:spPr/>
        <p:txBody>
          <a:bodyPr/>
          <a:lstStyle/>
          <a:p>
            <a:pPr rtl="0"/>
            <a:r>
              <a:rPr lang="de-DE" noProof="0"/>
              <a:t>Dipl.-Ing. Hans Jörg Schmidt</a:t>
            </a:r>
          </a:p>
        </p:txBody>
      </p:sp>
      <p:sp>
        <p:nvSpPr>
          <p:cNvPr id="4" name="Foliennummernplatzhalter 3">
            <a:extLst>
              <a:ext uri="{FF2B5EF4-FFF2-40B4-BE49-F238E27FC236}">
                <a16:creationId xmlns:a16="http://schemas.microsoft.com/office/drawing/2014/main" id="{1D652833-76BC-C696-E0C8-46648710F10A}"/>
              </a:ext>
            </a:extLst>
          </p:cNvPr>
          <p:cNvSpPr>
            <a:spLocks noGrp="1"/>
          </p:cNvSpPr>
          <p:nvPr>
            <p:ph type="sldNum" sz="quarter" idx="12"/>
          </p:nvPr>
        </p:nvSpPr>
        <p:spPr/>
        <p:txBody>
          <a:bodyPr/>
          <a:lstStyle/>
          <a:p>
            <a:pPr rtl="0"/>
            <a:fld id="{9CD8D479-8942-46E8-A226-A4E01F7A105C}" type="slidenum">
              <a:rPr lang="de-DE" noProof="0" smtClean="0"/>
              <a:t>5</a:t>
            </a:fld>
            <a:endParaRPr lang="de-DE" noProof="0"/>
          </a:p>
        </p:txBody>
      </p:sp>
      <p:sp>
        <p:nvSpPr>
          <p:cNvPr id="6" name="Textfeld 5">
            <a:extLst>
              <a:ext uri="{FF2B5EF4-FFF2-40B4-BE49-F238E27FC236}">
                <a16:creationId xmlns:a16="http://schemas.microsoft.com/office/drawing/2014/main" id="{29192825-460C-A451-75CF-15A876577D02}"/>
              </a:ext>
            </a:extLst>
          </p:cNvPr>
          <p:cNvSpPr txBox="1"/>
          <p:nvPr/>
        </p:nvSpPr>
        <p:spPr>
          <a:xfrm>
            <a:off x="834519" y="1745827"/>
            <a:ext cx="8701088" cy="830997"/>
          </a:xfrm>
          <a:prstGeom prst="rect">
            <a:avLst/>
          </a:prstGeom>
          <a:noFill/>
        </p:spPr>
        <p:txBody>
          <a:bodyPr wrap="square" rtlCol="0">
            <a:spAutoFit/>
          </a:bodyPr>
          <a:lstStyle/>
          <a:p>
            <a:pPr marL="285750" indent="-285750">
              <a:buFont typeface="Arial" panose="020B0604020202020204" pitchFamily="34" charset="0"/>
              <a:buChar char="•"/>
            </a:pPr>
            <a:r>
              <a:rPr lang="de-DE" sz="1600" dirty="0"/>
              <a:t>Die Klimakrise ist real und wird vom Menschen durch Freisetzung von CO2 und weiteren Klimagasen verursacht – </a:t>
            </a:r>
            <a:r>
              <a:rPr lang="de-DE" sz="1600" b="1" dirty="0"/>
              <a:t>das glauben tatsächlich weit über 80% der Bevölkerung</a:t>
            </a:r>
            <a:r>
              <a:rPr lang="de-DE" sz="1600" dirty="0"/>
              <a:t> in den Industrienationen, denn sie wissen es nicht besser</a:t>
            </a:r>
          </a:p>
        </p:txBody>
      </p:sp>
      <p:sp>
        <p:nvSpPr>
          <p:cNvPr id="7" name="Textfeld 6">
            <a:extLst>
              <a:ext uri="{FF2B5EF4-FFF2-40B4-BE49-F238E27FC236}">
                <a16:creationId xmlns:a16="http://schemas.microsoft.com/office/drawing/2014/main" id="{60B8E988-244C-2D0A-C839-2D63E20B8BF9}"/>
              </a:ext>
            </a:extLst>
          </p:cNvPr>
          <p:cNvSpPr txBox="1"/>
          <p:nvPr/>
        </p:nvSpPr>
        <p:spPr>
          <a:xfrm>
            <a:off x="834519" y="4171619"/>
            <a:ext cx="8701088" cy="584775"/>
          </a:xfrm>
          <a:prstGeom prst="rect">
            <a:avLst/>
          </a:prstGeom>
          <a:noFill/>
        </p:spPr>
        <p:txBody>
          <a:bodyPr wrap="square" rtlCol="0">
            <a:spAutoFit/>
          </a:bodyPr>
          <a:lstStyle/>
          <a:p>
            <a:pPr marL="285750" indent="-285750">
              <a:buFont typeface="Arial" panose="020B0604020202020204" pitchFamily="34" charset="0"/>
              <a:buChar char="•"/>
            </a:pPr>
            <a:r>
              <a:rPr lang="de-DE" sz="1600" dirty="0"/>
              <a:t>Nur ein interdisziplinäres technisches Studium, ein Studium der Geowissenschaften oder eine Pilotenausbildung bieten das erforderliche Fachwissen – idealerweise in Kombination </a:t>
            </a:r>
          </a:p>
        </p:txBody>
      </p:sp>
      <p:sp>
        <p:nvSpPr>
          <p:cNvPr id="8" name="Textfeld 7">
            <a:extLst>
              <a:ext uri="{FF2B5EF4-FFF2-40B4-BE49-F238E27FC236}">
                <a16:creationId xmlns:a16="http://schemas.microsoft.com/office/drawing/2014/main" id="{78A338ED-A65D-FA40-22D1-C5B6D6C4CCF7}"/>
              </a:ext>
            </a:extLst>
          </p:cNvPr>
          <p:cNvSpPr txBox="1"/>
          <p:nvPr/>
        </p:nvSpPr>
        <p:spPr>
          <a:xfrm>
            <a:off x="834519" y="2576824"/>
            <a:ext cx="8701088" cy="1569660"/>
          </a:xfrm>
          <a:prstGeom prst="rect">
            <a:avLst/>
          </a:prstGeom>
          <a:noFill/>
        </p:spPr>
        <p:txBody>
          <a:bodyPr wrap="square" rtlCol="0">
            <a:spAutoFit/>
          </a:bodyPr>
          <a:lstStyle/>
          <a:p>
            <a:pPr marL="285750" indent="-285750">
              <a:buFont typeface="Arial" panose="020B0604020202020204" pitchFamily="34" charset="0"/>
              <a:buChar char="•"/>
            </a:pPr>
            <a:r>
              <a:rPr lang="de-DE" sz="1600" b="1" dirty="0"/>
              <a:t>Kein Lehrmaterial </a:t>
            </a:r>
            <a:r>
              <a:rPr lang="de-DE" sz="1600" dirty="0"/>
              <a:t>vermittelt die wichtigen Grundlagen der Thermodynamik, der Strömungsmechanik und der Meteorologie, die eine eigene Meinung zum Thema Klimawandel ermöglichen würden</a:t>
            </a:r>
          </a:p>
          <a:p>
            <a:pPr marL="742950" lvl="1" indent="-285750">
              <a:buFont typeface="Arial" panose="020B0604020202020204" pitchFamily="34" charset="0"/>
              <a:buChar char="•"/>
            </a:pPr>
            <a:r>
              <a:rPr lang="de-DE" sz="1600" dirty="0"/>
              <a:t>Weder in Real- und Hauptschulen</a:t>
            </a:r>
          </a:p>
          <a:p>
            <a:pPr marL="742950" lvl="1" indent="-285750">
              <a:buFont typeface="Arial" panose="020B0604020202020204" pitchFamily="34" charset="0"/>
              <a:buChar char="•"/>
            </a:pPr>
            <a:r>
              <a:rPr lang="de-DE" sz="1600" dirty="0"/>
              <a:t>Noch in Gymnasien</a:t>
            </a:r>
          </a:p>
          <a:p>
            <a:pPr marL="285750" indent="-285750">
              <a:buFont typeface="Arial" panose="020B0604020202020204" pitchFamily="34" charset="0"/>
              <a:buChar char="•"/>
            </a:pPr>
            <a:r>
              <a:rPr lang="de-DE" sz="1600" dirty="0"/>
              <a:t>Stattdessen wird das Narrativ vom menschengemachten Klimawandel vermittelt</a:t>
            </a:r>
          </a:p>
        </p:txBody>
      </p:sp>
      <p:sp>
        <p:nvSpPr>
          <p:cNvPr id="9" name="Rechteck: abgerundete Ecken 8">
            <a:extLst>
              <a:ext uri="{FF2B5EF4-FFF2-40B4-BE49-F238E27FC236}">
                <a16:creationId xmlns:a16="http://schemas.microsoft.com/office/drawing/2014/main" id="{B5D7EBF5-7577-DEA3-3CB0-5F3BEBD6C76A}"/>
              </a:ext>
            </a:extLst>
          </p:cNvPr>
          <p:cNvSpPr/>
          <p:nvPr/>
        </p:nvSpPr>
        <p:spPr>
          <a:xfrm>
            <a:off x="954015" y="4986032"/>
            <a:ext cx="9043988" cy="74771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DE" sz="1400" b="1" dirty="0"/>
              <a:t>Und weil das so ist, kann man sich die bekannten Mechanismen von Religionen zunutze machen: Glaube, Angst, Verheißung, Ausgrenzung, Ablass, Eifer, Propheten und – ja, sogar Fanatismus.</a:t>
            </a:r>
          </a:p>
        </p:txBody>
      </p:sp>
      <p:pic>
        <p:nvPicPr>
          <p:cNvPr id="15" name="Grafik 14" descr="Ein Bild, das Menschliches Gesicht, Gebäude, Kleidung, Kirche enthält.&#10;&#10;Automatisch generierte Beschreibung">
            <a:extLst>
              <a:ext uri="{FF2B5EF4-FFF2-40B4-BE49-F238E27FC236}">
                <a16:creationId xmlns:a16="http://schemas.microsoft.com/office/drawing/2014/main" id="{C902D941-975E-D6B5-566F-592D91974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436" y="1741100"/>
            <a:ext cx="3089564" cy="2474557"/>
          </a:xfrm>
          <a:prstGeom prst="rect">
            <a:avLst/>
          </a:prstGeom>
        </p:spPr>
      </p:pic>
      <p:sp>
        <p:nvSpPr>
          <p:cNvPr id="10" name="Interaktive Schaltfläche: Zur Startseite wechseln 9">
            <a:hlinkClick r:id="rId3" action="ppaction://hlinksldjump" highlightClick="1"/>
            <a:extLst>
              <a:ext uri="{FF2B5EF4-FFF2-40B4-BE49-F238E27FC236}">
                <a16:creationId xmlns:a16="http://schemas.microsoft.com/office/drawing/2014/main" id="{E5A265FD-26B4-E300-9230-7975523E1459}"/>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171599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CA3E9D-1D6D-749F-6554-CFB020C94AD5}"/>
              </a:ext>
            </a:extLst>
          </p:cNvPr>
          <p:cNvSpPr>
            <a:spLocks noGrp="1"/>
          </p:cNvSpPr>
          <p:nvPr>
            <p:ph type="title"/>
          </p:nvPr>
        </p:nvSpPr>
        <p:spPr>
          <a:xfrm>
            <a:off x="677334" y="609600"/>
            <a:ext cx="8596668" cy="768927"/>
          </a:xfrm>
        </p:spPr>
        <p:txBody>
          <a:bodyPr/>
          <a:lstStyle/>
          <a:p>
            <a:r>
              <a:rPr lang="de-DE" dirty="0"/>
              <a:t>Die religiöse Seite der Medaille</a:t>
            </a:r>
          </a:p>
        </p:txBody>
      </p:sp>
      <p:sp>
        <p:nvSpPr>
          <p:cNvPr id="3" name="Datumsplatzhalter 2">
            <a:extLst>
              <a:ext uri="{FF2B5EF4-FFF2-40B4-BE49-F238E27FC236}">
                <a16:creationId xmlns:a16="http://schemas.microsoft.com/office/drawing/2014/main" id="{17C80AB5-7597-3654-87AB-EF2E0584624A}"/>
              </a:ext>
            </a:extLst>
          </p:cNvPr>
          <p:cNvSpPr>
            <a:spLocks noGrp="1"/>
          </p:cNvSpPr>
          <p:nvPr>
            <p:ph type="dt" sz="half" idx="10"/>
          </p:nvPr>
        </p:nvSpPr>
        <p:spPr/>
        <p:txBody>
          <a:bodyPr/>
          <a:lstStyle/>
          <a:p>
            <a:pPr rtl="0"/>
            <a:fld id="{8FE691BF-DD72-445C-84D7-1A4486B149DB}" type="datetime1">
              <a:rPr lang="de-DE" noProof="0" smtClean="0"/>
              <a:t>17.08.2023</a:t>
            </a:fld>
            <a:endParaRPr lang="de-DE" noProof="0"/>
          </a:p>
        </p:txBody>
      </p:sp>
      <p:sp>
        <p:nvSpPr>
          <p:cNvPr id="4" name="Fußzeilenplatzhalter 3">
            <a:extLst>
              <a:ext uri="{FF2B5EF4-FFF2-40B4-BE49-F238E27FC236}">
                <a16:creationId xmlns:a16="http://schemas.microsoft.com/office/drawing/2014/main" id="{BD2CC4B7-1244-953B-815A-7E6145CEA1C1}"/>
              </a:ext>
            </a:extLst>
          </p:cNvPr>
          <p:cNvSpPr>
            <a:spLocks noGrp="1"/>
          </p:cNvSpPr>
          <p:nvPr>
            <p:ph type="ftr" sz="quarter" idx="11"/>
          </p:nvPr>
        </p:nvSpPr>
        <p:spPr/>
        <p:txBody>
          <a:bodyPr/>
          <a:lstStyle/>
          <a:p>
            <a:pPr rtl="0"/>
            <a:r>
              <a:rPr lang="de-DE" noProof="0" dirty="0"/>
              <a:t>Dipl.-Ing. Hans Jörg Schmidt</a:t>
            </a:r>
          </a:p>
        </p:txBody>
      </p:sp>
      <p:sp>
        <p:nvSpPr>
          <p:cNvPr id="5" name="Foliennummernplatzhalter 4">
            <a:extLst>
              <a:ext uri="{FF2B5EF4-FFF2-40B4-BE49-F238E27FC236}">
                <a16:creationId xmlns:a16="http://schemas.microsoft.com/office/drawing/2014/main" id="{4375782A-417F-EAD0-0339-622BC5C0F3E8}"/>
              </a:ext>
            </a:extLst>
          </p:cNvPr>
          <p:cNvSpPr>
            <a:spLocks noGrp="1"/>
          </p:cNvSpPr>
          <p:nvPr>
            <p:ph type="sldNum" sz="quarter" idx="12"/>
          </p:nvPr>
        </p:nvSpPr>
        <p:spPr/>
        <p:txBody>
          <a:bodyPr/>
          <a:lstStyle/>
          <a:p>
            <a:pPr rtl="0"/>
            <a:fld id="{9CD8D479-8942-46E8-A226-A4E01F7A105C}" type="slidenum">
              <a:rPr lang="de-DE" noProof="0" smtClean="0"/>
              <a:t>6</a:t>
            </a:fld>
            <a:endParaRPr lang="de-DE" noProof="0"/>
          </a:p>
        </p:txBody>
      </p:sp>
      <p:sp>
        <p:nvSpPr>
          <p:cNvPr id="8" name="Rechteck 7">
            <a:extLst>
              <a:ext uri="{FF2B5EF4-FFF2-40B4-BE49-F238E27FC236}">
                <a16:creationId xmlns:a16="http://schemas.microsoft.com/office/drawing/2014/main" id="{45CBCC32-A67C-FFE5-8E32-E845B77D4A4E}"/>
              </a:ext>
            </a:extLst>
          </p:cNvPr>
          <p:cNvSpPr/>
          <p:nvPr/>
        </p:nvSpPr>
        <p:spPr>
          <a:xfrm>
            <a:off x="997528" y="1569169"/>
            <a:ext cx="1974272" cy="3651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Glaube</a:t>
            </a:r>
          </a:p>
        </p:txBody>
      </p:sp>
      <p:sp>
        <p:nvSpPr>
          <p:cNvPr id="9" name="Rechteck 8">
            <a:extLst>
              <a:ext uri="{FF2B5EF4-FFF2-40B4-BE49-F238E27FC236}">
                <a16:creationId xmlns:a16="http://schemas.microsoft.com/office/drawing/2014/main" id="{27B3B3BF-872C-1429-2D86-A4EF97C3ED26}"/>
              </a:ext>
            </a:extLst>
          </p:cNvPr>
          <p:cNvSpPr/>
          <p:nvPr/>
        </p:nvSpPr>
        <p:spPr>
          <a:xfrm>
            <a:off x="997528" y="2012668"/>
            <a:ext cx="1974272" cy="3651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Angst</a:t>
            </a:r>
          </a:p>
        </p:txBody>
      </p:sp>
      <p:sp>
        <p:nvSpPr>
          <p:cNvPr id="10" name="Rechteck 9">
            <a:extLst>
              <a:ext uri="{FF2B5EF4-FFF2-40B4-BE49-F238E27FC236}">
                <a16:creationId xmlns:a16="http://schemas.microsoft.com/office/drawing/2014/main" id="{198DD67A-BEE3-1107-8FC1-0BA1E67B2D96}"/>
              </a:ext>
            </a:extLst>
          </p:cNvPr>
          <p:cNvSpPr/>
          <p:nvPr/>
        </p:nvSpPr>
        <p:spPr>
          <a:xfrm>
            <a:off x="997528" y="2456167"/>
            <a:ext cx="1974272" cy="3651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Verheißung</a:t>
            </a:r>
          </a:p>
        </p:txBody>
      </p:sp>
      <p:sp>
        <p:nvSpPr>
          <p:cNvPr id="11" name="Rechteck 10">
            <a:extLst>
              <a:ext uri="{FF2B5EF4-FFF2-40B4-BE49-F238E27FC236}">
                <a16:creationId xmlns:a16="http://schemas.microsoft.com/office/drawing/2014/main" id="{1487CC5D-A906-4394-A14A-D7CD10971758}"/>
              </a:ext>
            </a:extLst>
          </p:cNvPr>
          <p:cNvSpPr/>
          <p:nvPr/>
        </p:nvSpPr>
        <p:spPr>
          <a:xfrm>
            <a:off x="997528" y="2892514"/>
            <a:ext cx="1974272" cy="3651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Ausgrenzung</a:t>
            </a:r>
          </a:p>
        </p:txBody>
      </p:sp>
      <p:sp>
        <p:nvSpPr>
          <p:cNvPr id="12" name="Rechteck 11">
            <a:extLst>
              <a:ext uri="{FF2B5EF4-FFF2-40B4-BE49-F238E27FC236}">
                <a16:creationId xmlns:a16="http://schemas.microsoft.com/office/drawing/2014/main" id="{7D76969B-4244-7AB5-5644-6B84094521AB}"/>
              </a:ext>
            </a:extLst>
          </p:cNvPr>
          <p:cNvSpPr/>
          <p:nvPr/>
        </p:nvSpPr>
        <p:spPr>
          <a:xfrm>
            <a:off x="997528" y="3324694"/>
            <a:ext cx="1974272" cy="3651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Ablass</a:t>
            </a:r>
          </a:p>
        </p:txBody>
      </p:sp>
      <p:sp>
        <p:nvSpPr>
          <p:cNvPr id="13" name="Rechteck 12">
            <a:extLst>
              <a:ext uri="{FF2B5EF4-FFF2-40B4-BE49-F238E27FC236}">
                <a16:creationId xmlns:a16="http://schemas.microsoft.com/office/drawing/2014/main" id="{1724BA09-0287-A68F-846A-C3476DE1930E}"/>
              </a:ext>
            </a:extLst>
          </p:cNvPr>
          <p:cNvSpPr/>
          <p:nvPr/>
        </p:nvSpPr>
        <p:spPr>
          <a:xfrm>
            <a:off x="997528" y="3756874"/>
            <a:ext cx="1974272" cy="3651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Eifer</a:t>
            </a:r>
          </a:p>
        </p:txBody>
      </p:sp>
      <p:sp>
        <p:nvSpPr>
          <p:cNvPr id="14" name="Rechteck 13">
            <a:extLst>
              <a:ext uri="{FF2B5EF4-FFF2-40B4-BE49-F238E27FC236}">
                <a16:creationId xmlns:a16="http://schemas.microsoft.com/office/drawing/2014/main" id="{DBB18531-5B30-E605-73FE-C93781A4EDCE}"/>
              </a:ext>
            </a:extLst>
          </p:cNvPr>
          <p:cNvSpPr/>
          <p:nvPr/>
        </p:nvSpPr>
        <p:spPr>
          <a:xfrm>
            <a:off x="997528" y="4189054"/>
            <a:ext cx="1974272" cy="3651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Propheten</a:t>
            </a:r>
          </a:p>
        </p:txBody>
      </p:sp>
      <p:sp>
        <p:nvSpPr>
          <p:cNvPr id="15" name="Rechteck 14">
            <a:extLst>
              <a:ext uri="{FF2B5EF4-FFF2-40B4-BE49-F238E27FC236}">
                <a16:creationId xmlns:a16="http://schemas.microsoft.com/office/drawing/2014/main" id="{0C1FEF1D-A654-18FC-2FA5-0CECB36435B8}"/>
              </a:ext>
            </a:extLst>
          </p:cNvPr>
          <p:cNvSpPr/>
          <p:nvPr/>
        </p:nvSpPr>
        <p:spPr>
          <a:xfrm>
            <a:off x="997528" y="4621234"/>
            <a:ext cx="1974272" cy="3651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Fanatismus</a:t>
            </a:r>
          </a:p>
        </p:txBody>
      </p:sp>
      <p:sp>
        <p:nvSpPr>
          <p:cNvPr id="16" name="Rechteck 15">
            <a:extLst>
              <a:ext uri="{FF2B5EF4-FFF2-40B4-BE49-F238E27FC236}">
                <a16:creationId xmlns:a16="http://schemas.microsoft.com/office/drawing/2014/main" id="{B60FB6B6-E64B-CA3C-F424-E30441606449}"/>
              </a:ext>
            </a:extLst>
          </p:cNvPr>
          <p:cNvSpPr/>
          <p:nvPr/>
        </p:nvSpPr>
        <p:spPr>
          <a:xfrm>
            <a:off x="997528" y="5053414"/>
            <a:ext cx="1974272" cy="3651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Klerus</a:t>
            </a:r>
          </a:p>
        </p:txBody>
      </p:sp>
      <p:sp>
        <p:nvSpPr>
          <p:cNvPr id="17" name="Rechteck 16">
            <a:extLst>
              <a:ext uri="{FF2B5EF4-FFF2-40B4-BE49-F238E27FC236}">
                <a16:creationId xmlns:a16="http://schemas.microsoft.com/office/drawing/2014/main" id="{AD744F5B-4383-F3B9-8F0A-E573C9C11A0F}"/>
              </a:ext>
            </a:extLst>
          </p:cNvPr>
          <p:cNvSpPr/>
          <p:nvPr/>
        </p:nvSpPr>
        <p:spPr>
          <a:xfrm>
            <a:off x="997528" y="5485594"/>
            <a:ext cx="1974272" cy="3651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Mönchsorden</a:t>
            </a:r>
          </a:p>
        </p:txBody>
      </p:sp>
      <p:sp>
        <p:nvSpPr>
          <p:cNvPr id="18" name="Rechteck 17">
            <a:extLst>
              <a:ext uri="{FF2B5EF4-FFF2-40B4-BE49-F238E27FC236}">
                <a16:creationId xmlns:a16="http://schemas.microsoft.com/office/drawing/2014/main" id="{B924BDA7-93D7-A635-8CC4-677ED4287A57}"/>
              </a:ext>
            </a:extLst>
          </p:cNvPr>
          <p:cNvSpPr/>
          <p:nvPr/>
        </p:nvSpPr>
        <p:spPr>
          <a:xfrm>
            <a:off x="3165764" y="1569169"/>
            <a:ext cx="5957454" cy="36512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Wo Wissen fehlt, wird dies durch Glauben kompensiert</a:t>
            </a:r>
          </a:p>
        </p:txBody>
      </p:sp>
      <p:sp>
        <p:nvSpPr>
          <p:cNvPr id="19" name="Rechteck 18">
            <a:extLst>
              <a:ext uri="{FF2B5EF4-FFF2-40B4-BE49-F238E27FC236}">
                <a16:creationId xmlns:a16="http://schemas.microsoft.com/office/drawing/2014/main" id="{4D1EF9BB-CAB1-DE4E-604D-871420042FFE}"/>
              </a:ext>
            </a:extLst>
          </p:cNvPr>
          <p:cNvSpPr/>
          <p:nvPr/>
        </p:nvSpPr>
        <p:spPr>
          <a:xfrm>
            <a:off x="3165764" y="2012667"/>
            <a:ext cx="5957454" cy="36512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Die Vernichtung der Menschheit droht</a:t>
            </a:r>
          </a:p>
        </p:txBody>
      </p:sp>
      <p:sp>
        <p:nvSpPr>
          <p:cNvPr id="20" name="Rechteck 19">
            <a:extLst>
              <a:ext uri="{FF2B5EF4-FFF2-40B4-BE49-F238E27FC236}">
                <a16:creationId xmlns:a16="http://schemas.microsoft.com/office/drawing/2014/main" id="{10D267D9-F219-473F-36F6-B42B2EA4D721}"/>
              </a:ext>
            </a:extLst>
          </p:cNvPr>
          <p:cNvSpPr/>
          <p:nvPr/>
        </p:nvSpPr>
        <p:spPr>
          <a:xfrm>
            <a:off x="3165764" y="2462376"/>
            <a:ext cx="5957454" cy="36512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Wir haben es in </a:t>
            </a:r>
            <a:r>
              <a:rPr lang="de-DE">
                <a:solidFill>
                  <a:schemeClr val="accent2">
                    <a:lumMod val="50000"/>
                  </a:schemeClr>
                </a:solidFill>
              </a:rPr>
              <a:t>der Hand, </a:t>
            </a:r>
            <a:r>
              <a:rPr lang="de-DE" dirty="0">
                <a:solidFill>
                  <a:schemeClr val="accent2">
                    <a:lumMod val="50000"/>
                  </a:schemeClr>
                </a:solidFill>
              </a:rPr>
              <a:t>die Welt zu retten</a:t>
            </a:r>
          </a:p>
        </p:txBody>
      </p:sp>
      <p:sp>
        <p:nvSpPr>
          <p:cNvPr id="21" name="Rechteck 20">
            <a:extLst>
              <a:ext uri="{FF2B5EF4-FFF2-40B4-BE49-F238E27FC236}">
                <a16:creationId xmlns:a16="http://schemas.microsoft.com/office/drawing/2014/main" id="{4BD4C751-1390-2E16-29AC-63171C63D570}"/>
              </a:ext>
            </a:extLst>
          </p:cNvPr>
          <p:cNvSpPr/>
          <p:nvPr/>
        </p:nvSpPr>
        <p:spPr>
          <a:xfrm>
            <a:off x="3165764" y="2892513"/>
            <a:ext cx="5957454" cy="36512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Wer anders denkt, der ist ein Leugner</a:t>
            </a:r>
          </a:p>
        </p:txBody>
      </p:sp>
      <p:sp>
        <p:nvSpPr>
          <p:cNvPr id="22" name="Rechteck 21">
            <a:extLst>
              <a:ext uri="{FF2B5EF4-FFF2-40B4-BE49-F238E27FC236}">
                <a16:creationId xmlns:a16="http://schemas.microsoft.com/office/drawing/2014/main" id="{1FDE1600-13C6-4A35-BFFA-80C7367F0F02}"/>
              </a:ext>
            </a:extLst>
          </p:cNvPr>
          <p:cNvSpPr/>
          <p:nvPr/>
        </p:nvSpPr>
        <p:spPr>
          <a:xfrm>
            <a:off x="3165764" y="3322016"/>
            <a:ext cx="5957454" cy="36512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CO</a:t>
            </a:r>
            <a:r>
              <a:rPr lang="de-DE" baseline="-25000" dirty="0">
                <a:solidFill>
                  <a:schemeClr val="accent2">
                    <a:lumMod val="50000"/>
                  </a:schemeClr>
                </a:solidFill>
              </a:rPr>
              <a:t>2</a:t>
            </a:r>
            <a:r>
              <a:rPr lang="de-DE" dirty="0">
                <a:solidFill>
                  <a:schemeClr val="accent2">
                    <a:lumMod val="50000"/>
                  </a:schemeClr>
                </a:solidFill>
              </a:rPr>
              <a:t> Bepreisung und Zertifikate</a:t>
            </a:r>
          </a:p>
        </p:txBody>
      </p:sp>
      <p:sp>
        <p:nvSpPr>
          <p:cNvPr id="23" name="Rechteck 22">
            <a:extLst>
              <a:ext uri="{FF2B5EF4-FFF2-40B4-BE49-F238E27FC236}">
                <a16:creationId xmlns:a16="http://schemas.microsoft.com/office/drawing/2014/main" id="{21720C8A-F01A-21E5-86AC-9278C29D1291}"/>
              </a:ext>
            </a:extLst>
          </p:cNvPr>
          <p:cNvSpPr/>
          <p:nvPr/>
        </p:nvSpPr>
        <p:spPr>
          <a:xfrm>
            <a:off x="3165764" y="3751519"/>
            <a:ext cx="5957454" cy="36512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Grüne Parteien in Regierungsämtern, kaum aufzuhalten</a:t>
            </a:r>
          </a:p>
        </p:txBody>
      </p:sp>
      <p:sp>
        <p:nvSpPr>
          <p:cNvPr id="24" name="Rechteck 23">
            <a:extLst>
              <a:ext uri="{FF2B5EF4-FFF2-40B4-BE49-F238E27FC236}">
                <a16:creationId xmlns:a16="http://schemas.microsoft.com/office/drawing/2014/main" id="{A235A50E-A1F1-218B-C960-CE81457A3080}"/>
              </a:ext>
            </a:extLst>
          </p:cNvPr>
          <p:cNvSpPr/>
          <p:nvPr/>
        </p:nvSpPr>
        <p:spPr>
          <a:xfrm>
            <a:off x="3165764" y="4194267"/>
            <a:ext cx="5957454" cy="36512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Greta Thunberg, Luisa Neubauer, …</a:t>
            </a:r>
          </a:p>
        </p:txBody>
      </p:sp>
      <p:sp>
        <p:nvSpPr>
          <p:cNvPr id="25" name="Rechteck 24">
            <a:extLst>
              <a:ext uri="{FF2B5EF4-FFF2-40B4-BE49-F238E27FC236}">
                <a16:creationId xmlns:a16="http://schemas.microsoft.com/office/drawing/2014/main" id="{247726EA-4233-A035-E745-06B91B68C816}"/>
              </a:ext>
            </a:extLst>
          </p:cNvPr>
          <p:cNvSpPr/>
          <p:nvPr/>
        </p:nvSpPr>
        <p:spPr>
          <a:xfrm>
            <a:off x="3165764" y="4621233"/>
            <a:ext cx="5957454" cy="36512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Klimakleber</a:t>
            </a:r>
          </a:p>
        </p:txBody>
      </p:sp>
      <p:sp>
        <p:nvSpPr>
          <p:cNvPr id="26" name="Rechteck 25">
            <a:extLst>
              <a:ext uri="{FF2B5EF4-FFF2-40B4-BE49-F238E27FC236}">
                <a16:creationId xmlns:a16="http://schemas.microsoft.com/office/drawing/2014/main" id="{213D3FC8-E7BF-A976-2EFA-287AA6FDC59B}"/>
              </a:ext>
            </a:extLst>
          </p:cNvPr>
          <p:cNvSpPr/>
          <p:nvPr/>
        </p:nvSpPr>
        <p:spPr>
          <a:xfrm>
            <a:off x="3165764" y="5053414"/>
            <a:ext cx="5957454" cy="36512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Weltklimarat IPCC und zuarbeitende Institute</a:t>
            </a:r>
          </a:p>
        </p:txBody>
      </p:sp>
      <p:sp>
        <p:nvSpPr>
          <p:cNvPr id="27" name="Interaktive Schaltfläche: Zur Startseite wechseln 26">
            <a:hlinkClick r:id="rId2" action="ppaction://hlinksldjump" highlightClick="1"/>
            <a:extLst>
              <a:ext uri="{FF2B5EF4-FFF2-40B4-BE49-F238E27FC236}">
                <a16:creationId xmlns:a16="http://schemas.microsoft.com/office/drawing/2014/main" id="{9717FA20-E67F-B6E5-DE11-314C5EF1D275}"/>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E1FA786-A974-8442-A673-DE73D06B3173}"/>
              </a:ext>
            </a:extLst>
          </p:cNvPr>
          <p:cNvSpPr/>
          <p:nvPr/>
        </p:nvSpPr>
        <p:spPr>
          <a:xfrm>
            <a:off x="3165764" y="5485594"/>
            <a:ext cx="5957454" cy="36512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lumMod val="50000"/>
                  </a:schemeClr>
                </a:solidFill>
              </a:rPr>
              <a:t>Non Government Organisation – </a:t>
            </a:r>
            <a:r>
              <a:rPr lang="de-DE" dirty="0" err="1">
                <a:solidFill>
                  <a:schemeClr val="accent2">
                    <a:lumMod val="50000"/>
                  </a:schemeClr>
                </a:solidFill>
              </a:rPr>
              <a:t>NGO‘s</a:t>
            </a:r>
            <a:endParaRPr lang="de-DE" dirty="0">
              <a:solidFill>
                <a:schemeClr val="accent2">
                  <a:lumMod val="50000"/>
                </a:schemeClr>
              </a:solidFill>
            </a:endParaRPr>
          </a:p>
        </p:txBody>
      </p:sp>
      <p:pic>
        <p:nvPicPr>
          <p:cNvPr id="7" name="Grafik 6" descr="Ein Bild, das Kreis, Karte, Planet, Grafiken enthält.&#10;&#10;Automatisch generierte Beschreibung">
            <a:extLst>
              <a:ext uri="{FF2B5EF4-FFF2-40B4-BE49-F238E27FC236}">
                <a16:creationId xmlns:a16="http://schemas.microsoft.com/office/drawing/2014/main" id="{1C4CBFF4-761E-787B-39F0-2338C2791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9815" y="2285002"/>
            <a:ext cx="2222964" cy="24391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15009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8F44B-59E7-41FC-959D-C3E78D19B091}"/>
              </a:ext>
            </a:extLst>
          </p:cNvPr>
          <p:cNvSpPr>
            <a:spLocks noGrp="1"/>
          </p:cNvSpPr>
          <p:nvPr>
            <p:ph type="title"/>
          </p:nvPr>
        </p:nvSpPr>
        <p:spPr/>
        <p:txBody>
          <a:bodyPr/>
          <a:lstStyle/>
          <a:p>
            <a:r>
              <a:rPr lang="de-DE" dirty="0"/>
              <a:t>Was ist eigentlich Klima</a:t>
            </a:r>
          </a:p>
        </p:txBody>
      </p:sp>
      <p:sp>
        <p:nvSpPr>
          <p:cNvPr id="3" name="Inhaltsplatzhalter 2">
            <a:extLst>
              <a:ext uri="{FF2B5EF4-FFF2-40B4-BE49-F238E27FC236}">
                <a16:creationId xmlns:a16="http://schemas.microsoft.com/office/drawing/2014/main" id="{2D8E88F4-161D-4639-B3B4-5DCBB1C7B69E}"/>
              </a:ext>
            </a:extLst>
          </p:cNvPr>
          <p:cNvSpPr>
            <a:spLocks noGrp="1"/>
          </p:cNvSpPr>
          <p:nvPr>
            <p:ph idx="1"/>
          </p:nvPr>
        </p:nvSpPr>
        <p:spPr>
          <a:xfrm>
            <a:off x="438796" y="1964015"/>
            <a:ext cx="4192840" cy="3880773"/>
          </a:xfrm>
        </p:spPr>
        <p:txBody>
          <a:bodyPr>
            <a:normAutofit/>
          </a:bodyPr>
          <a:lstStyle/>
          <a:p>
            <a:r>
              <a:rPr lang="de-DE" sz="1400" dirty="0"/>
              <a:t>Klima ist eine vom Menschen definierte Kategorie, die es uns ermöglicht, die Lebensbedingungen auf dieser Welt mit Hilfe sogenannter Klimazonen zu beschreiben.</a:t>
            </a:r>
          </a:p>
          <a:p>
            <a:r>
              <a:rPr lang="de-DE" sz="1400" dirty="0"/>
              <a:t>Klima ist eine gemittelte Sicht auf durchschnittliche Temperaturen und Niederschläge der letzten 30 Jahre. </a:t>
            </a:r>
          </a:p>
          <a:p>
            <a:r>
              <a:rPr lang="de-DE" sz="1400" dirty="0"/>
              <a:t>Klimazonen teilen die Welt in Bereiche mit konkret zu erwartenden klimatischen Bedingungen</a:t>
            </a:r>
          </a:p>
        </p:txBody>
      </p:sp>
      <p:sp>
        <p:nvSpPr>
          <p:cNvPr id="4" name="Datumsplatzhalter 3">
            <a:extLst>
              <a:ext uri="{FF2B5EF4-FFF2-40B4-BE49-F238E27FC236}">
                <a16:creationId xmlns:a16="http://schemas.microsoft.com/office/drawing/2014/main" id="{95DED237-4C85-48D7-8E48-DE485656534E}"/>
              </a:ext>
            </a:extLst>
          </p:cNvPr>
          <p:cNvSpPr>
            <a:spLocks noGrp="1"/>
          </p:cNvSpPr>
          <p:nvPr>
            <p:ph type="dt" sz="half" idx="10"/>
          </p:nvPr>
        </p:nvSpPr>
        <p:spPr/>
        <p:txBody>
          <a:bodyPr/>
          <a:lstStyle/>
          <a:p>
            <a:pPr rtl="0"/>
            <a:fld id="{EA828887-2C45-4ECD-A317-CEAEFFA3F1EA}"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EF74449E-CDB1-4817-9496-BE93638292C8}"/>
              </a:ext>
            </a:extLst>
          </p:cNvPr>
          <p:cNvSpPr>
            <a:spLocks noGrp="1"/>
          </p:cNvSpPr>
          <p:nvPr>
            <p:ph type="ftr" sz="quarter" idx="11"/>
          </p:nvPr>
        </p:nvSpPr>
        <p:spPr/>
        <p:txBody>
          <a:bodyPr/>
          <a:lstStyle/>
          <a:p>
            <a:pPr rtl="0"/>
            <a:r>
              <a:rPr lang="de-DE" noProof="0"/>
              <a:t>Dipl.-Ing. Hans Jörg Schmidt</a:t>
            </a:r>
          </a:p>
        </p:txBody>
      </p:sp>
      <p:sp>
        <p:nvSpPr>
          <p:cNvPr id="6" name="Foliennummernplatzhalter 5">
            <a:extLst>
              <a:ext uri="{FF2B5EF4-FFF2-40B4-BE49-F238E27FC236}">
                <a16:creationId xmlns:a16="http://schemas.microsoft.com/office/drawing/2014/main" id="{DAD04230-5E8E-4ABB-9275-CD2B9164EE5F}"/>
              </a:ext>
            </a:extLst>
          </p:cNvPr>
          <p:cNvSpPr>
            <a:spLocks noGrp="1"/>
          </p:cNvSpPr>
          <p:nvPr>
            <p:ph type="sldNum" sz="quarter" idx="12"/>
          </p:nvPr>
        </p:nvSpPr>
        <p:spPr/>
        <p:txBody>
          <a:bodyPr/>
          <a:lstStyle/>
          <a:p>
            <a:pPr rtl="0"/>
            <a:fld id="{9CD8D479-8942-46E8-A226-A4E01F7A105C}" type="slidenum">
              <a:rPr lang="de-DE" noProof="0" smtClean="0"/>
              <a:t>7</a:t>
            </a:fld>
            <a:endParaRPr lang="de-DE" noProof="0"/>
          </a:p>
        </p:txBody>
      </p:sp>
      <p:pic>
        <p:nvPicPr>
          <p:cNvPr id="7" name="Grafik 6">
            <a:extLst>
              <a:ext uri="{FF2B5EF4-FFF2-40B4-BE49-F238E27FC236}">
                <a16:creationId xmlns:a16="http://schemas.microsoft.com/office/drawing/2014/main" id="{5AD1C12A-E597-4D4A-9E8C-1E78F4DEF997}"/>
              </a:ext>
            </a:extLst>
          </p:cNvPr>
          <p:cNvPicPr>
            <a:picLocks noChangeAspect="1"/>
          </p:cNvPicPr>
          <p:nvPr/>
        </p:nvPicPr>
        <p:blipFill>
          <a:blip r:embed="rId2"/>
          <a:stretch>
            <a:fillRect/>
          </a:stretch>
        </p:blipFill>
        <p:spPr>
          <a:xfrm>
            <a:off x="4851227" y="1964015"/>
            <a:ext cx="5316368" cy="2892465"/>
          </a:xfrm>
          <a:prstGeom prst="rect">
            <a:avLst/>
          </a:prstGeom>
          <a:effectLst>
            <a:outerShdw blurRad="50800" dist="38100" dir="2700000" algn="tl" rotWithShape="0">
              <a:prstClr val="black">
                <a:alpha val="40000"/>
              </a:prstClr>
            </a:outerShdw>
          </a:effectLst>
        </p:spPr>
      </p:pic>
      <p:sp>
        <p:nvSpPr>
          <p:cNvPr id="8" name="Interaktive Schaltfläche: Zur Startseite wechseln 7">
            <a:hlinkClick r:id="rId3" action="ppaction://hlinksldjump" highlightClick="1"/>
            <a:extLst>
              <a:ext uri="{FF2B5EF4-FFF2-40B4-BE49-F238E27FC236}">
                <a16:creationId xmlns:a16="http://schemas.microsoft.com/office/drawing/2014/main" id="{82EAC602-9FE4-4A40-B8BD-D6261222B121}"/>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015388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8F44B-59E7-41FC-959D-C3E78D19B091}"/>
              </a:ext>
            </a:extLst>
          </p:cNvPr>
          <p:cNvSpPr>
            <a:spLocks noGrp="1"/>
          </p:cNvSpPr>
          <p:nvPr>
            <p:ph type="title"/>
          </p:nvPr>
        </p:nvSpPr>
        <p:spPr/>
        <p:txBody>
          <a:bodyPr/>
          <a:lstStyle/>
          <a:p>
            <a:r>
              <a:rPr lang="de-DE" dirty="0"/>
              <a:t>Was ist eigentlich Klima</a:t>
            </a:r>
          </a:p>
        </p:txBody>
      </p:sp>
      <p:sp>
        <p:nvSpPr>
          <p:cNvPr id="4" name="Datumsplatzhalter 3">
            <a:extLst>
              <a:ext uri="{FF2B5EF4-FFF2-40B4-BE49-F238E27FC236}">
                <a16:creationId xmlns:a16="http://schemas.microsoft.com/office/drawing/2014/main" id="{95DED237-4C85-48D7-8E48-DE485656534E}"/>
              </a:ext>
            </a:extLst>
          </p:cNvPr>
          <p:cNvSpPr>
            <a:spLocks noGrp="1"/>
          </p:cNvSpPr>
          <p:nvPr>
            <p:ph type="dt" sz="half" idx="10"/>
          </p:nvPr>
        </p:nvSpPr>
        <p:spPr/>
        <p:txBody>
          <a:bodyPr/>
          <a:lstStyle/>
          <a:p>
            <a:pPr rtl="0"/>
            <a:fld id="{EA828887-2C45-4ECD-A317-CEAEFFA3F1EA}"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EF74449E-CDB1-4817-9496-BE93638292C8}"/>
              </a:ext>
            </a:extLst>
          </p:cNvPr>
          <p:cNvSpPr>
            <a:spLocks noGrp="1"/>
          </p:cNvSpPr>
          <p:nvPr>
            <p:ph type="ftr" sz="quarter" idx="11"/>
          </p:nvPr>
        </p:nvSpPr>
        <p:spPr/>
        <p:txBody>
          <a:bodyPr/>
          <a:lstStyle/>
          <a:p>
            <a:pPr rtl="0"/>
            <a:r>
              <a:rPr lang="de-DE" noProof="0"/>
              <a:t>Dipl.-Ing. Hans Jörg Schmidt</a:t>
            </a:r>
          </a:p>
        </p:txBody>
      </p:sp>
      <p:sp>
        <p:nvSpPr>
          <p:cNvPr id="6" name="Foliennummernplatzhalter 5">
            <a:extLst>
              <a:ext uri="{FF2B5EF4-FFF2-40B4-BE49-F238E27FC236}">
                <a16:creationId xmlns:a16="http://schemas.microsoft.com/office/drawing/2014/main" id="{DAD04230-5E8E-4ABB-9275-CD2B9164EE5F}"/>
              </a:ext>
            </a:extLst>
          </p:cNvPr>
          <p:cNvSpPr>
            <a:spLocks noGrp="1"/>
          </p:cNvSpPr>
          <p:nvPr>
            <p:ph type="sldNum" sz="quarter" idx="12"/>
          </p:nvPr>
        </p:nvSpPr>
        <p:spPr/>
        <p:txBody>
          <a:bodyPr/>
          <a:lstStyle/>
          <a:p>
            <a:pPr rtl="0"/>
            <a:fld id="{9CD8D479-8942-46E8-A226-A4E01F7A105C}" type="slidenum">
              <a:rPr lang="de-DE" noProof="0" smtClean="0"/>
              <a:t>8</a:t>
            </a:fld>
            <a:endParaRPr lang="de-DE" noProof="0"/>
          </a:p>
        </p:txBody>
      </p:sp>
      <p:pic>
        <p:nvPicPr>
          <p:cNvPr id="9" name="Grafik 8">
            <a:extLst>
              <a:ext uri="{FF2B5EF4-FFF2-40B4-BE49-F238E27FC236}">
                <a16:creationId xmlns:a16="http://schemas.microsoft.com/office/drawing/2014/main" id="{CF37AEDE-5CBD-4EDB-9567-E45EF9BB4EE1}"/>
              </a:ext>
            </a:extLst>
          </p:cNvPr>
          <p:cNvPicPr>
            <a:picLocks noChangeAspect="1"/>
          </p:cNvPicPr>
          <p:nvPr/>
        </p:nvPicPr>
        <p:blipFill>
          <a:blip r:embed="rId2"/>
          <a:stretch>
            <a:fillRect/>
          </a:stretch>
        </p:blipFill>
        <p:spPr>
          <a:xfrm>
            <a:off x="2386866" y="1429510"/>
            <a:ext cx="7883509" cy="4464394"/>
          </a:xfrm>
          <a:prstGeom prst="rect">
            <a:avLst/>
          </a:prstGeom>
          <a:effectLst>
            <a:outerShdw blurRad="50800" dist="38100" dir="2700000" algn="tl" rotWithShape="0">
              <a:prstClr val="black">
                <a:alpha val="40000"/>
              </a:prstClr>
            </a:outerShdw>
          </a:effectLst>
        </p:spPr>
      </p:pic>
      <p:sp>
        <p:nvSpPr>
          <p:cNvPr id="7" name="Inhaltsplatzhalter 2">
            <a:extLst>
              <a:ext uri="{FF2B5EF4-FFF2-40B4-BE49-F238E27FC236}">
                <a16:creationId xmlns:a16="http://schemas.microsoft.com/office/drawing/2014/main" id="{81DE8E59-F027-4588-B5CC-9E3D76ACD112}"/>
              </a:ext>
            </a:extLst>
          </p:cNvPr>
          <p:cNvSpPr>
            <a:spLocks noGrp="1"/>
          </p:cNvSpPr>
          <p:nvPr>
            <p:ph idx="1"/>
          </p:nvPr>
        </p:nvSpPr>
        <p:spPr>
          <a:xfrm>
            <a:off x="337929" y="1930400"/>
            <a:ext cx="2295941" cy="3880773"/>
          </a:xfrm>
        </p:spPr>
        <p:txBody>
          <a:bodyPr>
            <a:normAutofit/>
          </a:bodyPr>
          <a:lstStyle/>
          <a:p>
            <a:r>
              <a:rPr lang="de-DE" sz="1400" dirty="0"/>
              <a:t>Polare Zone</a:t>
            </a:r>
          </a:p>
          <a:p>
            <a:r>
              <a:rPr lang="de-DE" sz="1400" dirty="0"/>
              <a:t>Subpolare Zone</a:t>
            </a:r>
          </a:p>
          <a:p>
            <a:r>
              <a:rPr lang="de-DE" sz="1400" dirty="0"/>
              <a:t>Mittelbreiten </a:t>
            </a:r>
          </a:p>
          <a:p>
            <a:r>
              <a:rPr lang="de-DE" sz="1400" dirty="0"/>
              <a:t>Subtropen</a:t>
            </a:r>
          </a:p>
          <a:p>
            <a:r>
              <a:rPr lang="de-DE" sz="1400" dirty="0"/>
              <a:t>Tropen</a:t>
            </a:r>
          </a:p>
        </p:txBody>
      </p:sp>
      <p:sp>
        <p:nvSpPr>
          <p:cNvPr id="8" name="Interaktive Schaltfläche: Zur Startseite wechseln 7">
            <a:hlinkClick r:id="rId3" action="ppaction://hlinksldjump" highlightClick="1"/>
            <a:extLst>
              <a:ext uri="{FF2B5EF4-FFF2-40B4-BE49-F238E27FC236}">
                <a16:creationId xmlns:a16="http://schemas.microsoft.com/office/drawing/2014/main" id="{7694CD36-3C67-49DB-9167-361BA43B275A}"/>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90203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745D8-03BD-48CA-A3A1-7CB3DEF4B658}"/>
              </a:ext>
            </a:extLst>
          </p:cNvPr>
          <p:cNvSpPr>
            <a:spLocks noGrp="1"/>
          </p:cNvSpPr>
          <p:nvPr>
            <p:ph type="title"/>
          </p:nvPr>
        </p:nvSpPr>
        <p:spPr/>
        <p:txBody>
          <a:bodyPr/>
          <a:lstStyle/>
          <a:p>
            <a:r>
              <a:rPr lang="de-DE" dirty="0"/>
              <a:t>Energieaustausch durch Wärmeleitung</a:t>
            </a:r>
          </a:p>
        </p:txBody>
      </p:sp>
      <p:sp>
        <p:nvSpPr>
          <p:cNvPr id="4" name="Datumsplatzhalter 3">
            <a:extLst>
              <a:ext uri="{FF2B5EF4-FFF2-40B4-BE49-F238E27FC236}">
                <a16:creationId xmlns:a16="http://schemas.microsoft.com/office/drawing/2014/main" id="{E45F9CA3-3BFC-4BE8-A150-FBAA0BDDFAB0}"/>
              </a:ext>
            </a:extLst>
          </p:cNvPr>
          <p:cNvSpPr>
            <a:spLocks noGrp="1"/>
          </p:cNvSpPr>
          <p:nvPr>
            <p:ph type="dt" sz="half" idx="10"/>
          </p:nvPr>
        </p:nvSpPr>
        <p:spPr/>
        <p:txBody>
          <a:bodyPr/>
          <a:lstStyle/>
          <a:p>
            <a:pPr rtl="0"/>
            <a:fld id="{0BDFC681-23DD-4617-B841-4FC5C1552881}" type="datetime1">
              <a:rPr lang="de-DE" noProof="0" smtClean="0"/>
              <a:t>17.08.2023</a:t>
            </a:fld>
            <a:endParaRPr lang="de-DE" noProof="0"/>
          </a:p>
        </p:txBody>
      </p:sp>
      <p:sp>
        <p:nvSpPr>
          <p:cNvPr id="5" name="Fußzeilenplatzhalter 4">
            <a:extLst>
              <a:ext uri="{FF2B5EF4-FFF2-40B4-BE49-F238E27FC236}">
                <a16:creationId xmlns:a16="http://schemas.microsoft.com/office/drawing/2014/main" id="{EAC3E5E1-D546-4571-BFC5-7E2C9CA04FB0}"/>
              </a:ext>
            </a:extLst>
          </p:cNvPr>
          <p:cNvSpPr>
            <a:spLocks noGrp="1"/>
          </p:cNvSpPr>
          <p:nvPr>
            <p:ph type="ftr" sz="quarter" idx="11"/>
          </p:nvPr>
        </p:nvSpPr>
        <p:spPr/>
        <p:txBody>
          <a:bodyPr/>
          <a:lstStyle/>
          <a:p>
            <a:r>
              <a:rPr lang="de-DE" dirty="0"/>
              <a:t>Dipl.-Ing. Hans Jörg Schmidt</a:t>
            </a:r>
          </a:p>
        </p:txBody>
      </p:sp>
      <p:sp>
        <p:nvSpPr>
          <p:cNvPr id="6" name="Foliennummernplatzhalter 5">
            <a:extLst>
              <a:ext uri="{FF2B5EF4-FFF2-40B4-BE49-F238E27FC236}">
                <a16:creationId xmlns:a16="http://schemas.microsoft.com/office/drawing/2014/main" id="{52CDDB76-E508-4488-B835-76212625C776}"/>
              </a:ext>
            </a:extLst>
          </p:cNvPr>
          <p:cNvSpPr>
            <a:spLocks noGrp="1"/>
          </p:cNvSpPr>
          <p:nvPr>
            <p:ph type="sldNum" sz="quarter" idx="12"/>
          </p:nvPr>
        </p:nvSpPr>
        <p:spPr/>
        <p:txBody>
          <a:bodyPr/>
          <a:lstStyle/>
          <a:p>
            <a:pPr rtl="0"/>
            <a:fld id="{9CD8D479-8942-46E8-A226-A4E01F7A105C}" type="slidenum">
              <a:rPr lang="de-DE" noProof="0" smtClean="0"/>
              <a:t>9</a:t>
            </a:fld>
            <a:endParaRPr lang="de-DE" noProof="0"/>
          </a:p>
        </p:txBody>
      </p:sp>
      <p:sp>
        <p:nvSpPr>
          <p:cNvPr id="7" name="Inhaltsplatzhalter 2">
            <a:extLst>
              <a:ext uri="{FF2B5EF4-FFF2-40B4-BE49-F238E27FC236}">
                <a16:creationId xmlns:a16="http://schemas.microsoft.com/office/drawing/2014/main" id="{409C7A17-A299-4B28-B85C-89818AD1ADFB}"/>
              </a:ext>
            </a:extLst>
          </p:cNvPr>
          <p:cNvSpPr>
            <a:spLocks noGrp="1"/>
          </p:cNvSpPr>
          <p:nvPr/>
        </p:nvSpPr>
        <p:spPr>
          <a:xfrm>
            <a:off x="794781" y="1667794"/>
            <a:ext cx="8596668" cy="12226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de-DE" sz="1400" dirty="0">
                <a:solidFill>
                  <a:schemeClr val="bg1"/>
                </a:solidFill>
              </a:rPr>
              <a:t>Wärmeleitung benötigt Medien und eine Temperaturdifferenz</a:t>
            </a:r>
          </a:p>
          <a:p>
            <a:r>
              <a:rPr lang="de-DE" sz="1400" dirty="0">
                <a:solidFill>
                  <a:schemeClr val="bg1"/>
                </a:solidFill>
              </a:rPr>
              <a:t>Übertragung ausschließlich in Richtung niedrigerer Temperatur</a:t>
            </a:r>
          </a:p>
          <a:p>
            <a:r>
              <a:rPr lang="de-DE" sz="1400" dirty="0" err="1">
                <a:solidFill>
                  <a:schemeClr val="bg1"/>
                </a:solidFill>
              </a:rPr>
              <a:t>Brownsche</a:t>
            </a:r>
            <a:r>
              <a:rPr lang="de-DE" sz="1400" dirty="0">
                <a:solidFill>
                  <a:schemeClr val="bg1"/>
                </a:solidFill>
              </a:rPr>
              <a:t> Teilchenbewegung ist Basis</a:t>
            </a:r>
          </a:p>
          <a:p>
            <a:endParaRPr lang="en-US" sz="1400" dirty="0">
              <a:solidFill>
                <a:schemeClr val="bg1"/>
              </a:solidFill>
            </a:endParaRPr>
          </a:p>
          <a:p>
            <a:pPr marL="0" indent="0">
              <a:buNone/>
            </a:pPr>
            <a:endParaRPr lang="en-US" sz="1400" dirty="0"/>
          </a:p>
        </p:txBody>
      </p:sp>
      <p:pic>
        <p:nvPicPr>
          <p:cNvPr id="9" name="table">
            <a:extLst>
              <a:ext uri="{FF2B5EF4-FFF2-40B4-BE49-F238E27FC236}">
                <a16:creationId xmlns:a16="http://schemas.microsoft.com/office/drawing/2014/main" id="{7CB675BA-83A9-4242-A09E-F3766956C2C8}"/>
              </a:ext>
            </a:extLst>
          </p:cNvPr>
          <p:cNvPicPr>
            <a:picLocks noChangeAspect="1"/>
          </p:cNvPicPr>
          <p:nvPr/>
        </p:nvPicPr>
        <p:blipFill>
          <a:blip r:embed="rId2"/>
          <a:stretch>
            <a:fillRect/>
          </a:stretch>
        </p:blipFill>
        <p:spPr>
          <a:xfrm>
            <a:off x="6803058" y="1801731"/>
            <a:ext cx="2480732" cy="684027"/>
          </a:xfrm>
          <a:prstGeom prst="rect">
            <a:avLst/>
          </a:prstGeom>
        </p:spPr>
      </p:pic>
      <p:pic>
        <p:nvPicPr>
          <p:cNvPr id="10" name="Grafik 9">
            <a:extLst>
              <a:ext uri="{FF2B5EF4-FFF2-40B4-BE49-F238E27FC236}">
                <a16:creationId xmlns:a16="http://schemas.microsoft.com/office/drawing/2014/main" id="{8824FF05-CEFC-49F2-94ED-6FD3AE9BED33}"/>
              </a:ext>
            </a:extLst>
          </p:cNvPr>
          <p:cNvPicPr>
            <a:picLocks noChangeAspect="1"/>
          </p:cNvPicPr>
          <p:nvPr/>
        </p:nvPicPr>
        <p:blipFill>
          <a:blip r:embed="rId3"/>
          <a:stretch>
            <a:fillRect/>
          </a:stretch>
        </p:blipFill>
        <p:spPr>
          <a:xfrm>
            <a:off x="5301480" y="2988594"/>
            <a:ext cx="4190146" cy="2190982"/>
          </a:xfrm>
          <a:prstGeom prst="rect">
            <a:avLst/>
          </a:prstGeom>
        </p:spPr>
      </p:pic>
      <p:sp>
        <p:nvSpPr>
          <p:cNvPr id="11" name="Inhaltsplatzhalter 2">
            <a:extLst>
              <a:ext uri="{FF2B5EF4-FFF2-40B4-BE49-F238E27FC236}">
                <a16:creationId xmlns:a16="http://schemas.microsoft.com/office/drawing/2014/main" id="{4E7A6822-4B68-4FE0-9742-9A8AB9D40CC6}"/>
              </a:ext>
            </a:extLst>
          </p:cNvPr>
          <p:cNvSpPr txBox="1">
            <a:spLocks/>
          </p:cNvSpPr>
          <p:nvPr/>
        </p:nvSpPr>
        <p:spPr>
          <a:xfrm>
            <a:off x="677333" y="5001233"/>
            <a:ext cx="4636227" cy="1222691"/>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400" b="1" dirty="0"/>
              <a:t>Beispiele:</a:t>
            </a:r>
            <a:r>
              <a:rPr lang="de-DE" sz="1400" dirty="0"/>
              <a:t> Lötkolben, Hauswand, Bügeleisen, Bratpfanne</a:t>
            </a:r>
          </a:p>
        </p:txBody>
      </p:sp>
      <p:sp>
        <p:nvSpPr>
          <p:cNvPr id="12" name="Interaktive Schaltfläche: Zur Startseite wechseln 11">
            <a:hlinkClick r:id="rId4" action="ppaction://hlinksldjump" highlightClick="1"/>
            <a:extLst>
              <a:ext uri="{FF2B5EF4-FFF2-40B4-BE49-F238E27FC236}">
                <a16:creationId xmlns:a16="http://schemas.microsoft.com/office/drawing/2014/main" id="{78EFD79B-04B9-4D33-A44B-B0EE6DF119B8}"/>
              </a:ext>
            </a:extLst>
          </p:cNvPr>
          <p:cNvSpPr/>
          <p:nvPr/>
        </p:nvSpPr>
        <p:spPr>
          <a:xfrm>
            <a:off x="11206553" y="6180668"/>
            <a:ext cx="616226" cy="45163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4059FF7D-B594-771F-59B0-B754C7C72E8C}"/>
              </a:ext>
            </a:extLst>
          </p:cNvPr>
          <p:cNvPicPr>
            <a:picLocks noChangeAspect="1"/>
          </p:cNvPicPr>
          <p:nvPr/>
        </p:nvPicPr>
        <p:blipFill>
          <a:blip r:embed="rId5"/>
          <a:stretch>
            <a:fillRect/>
          </a:stretch>
        </p:blipFill>
        <p:spPr>
          <a:xfrm>
            <a:off x="1127383" y="2786251"/>
            <a:ext cx="4115374" cy="2362530"/>
          </a:xfrm>
          <a:prstGeom prst="rect">
            <a:avLst/>
          </a:prstGeom>
        </p:spPr>
      </p:pic>
    </p:spTree>
    <p:extLst>
      <p:ext uri="{BB962C8B-B14F-4D97-AF65-F5344CB8AC3E}">
        <p14:creationId xmlns:p14="http://schemas.microsoft.com/office/powerpoint/2010/main" val="38433692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atten obe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3352</Words>
  <Application>Microsoft Office PowerPoint</Application>
  <PresentationFormat>Widescreen</PresentationFormat>
  <Paragraphs>421</Paragraphs>
  <Slides>42</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Calibri Light</vt:lpstr>
      <vt:lpstr>Corbel</vt:lpstr>
      <vt:lpstr>Trebuchet MS</vt:lpstr>
      <vt:lpstr>Wingdings 3</vt:lpstr>
      <vt:lpstr>Facette</vt:lpstr>
      <vt:lpstr>Benutzerdefiniertes Design</vt:lpstr>
      <vt:lpstr>CO2  Faktencheck zum Klimawandel</vt:lpstr>
      <vt:lpstr>Hans Jörg Schmidt</vt:lpstr>
      <vt:lpstr>Inhalt</vt:lpstr>
      <vt:lpstr>Das komplexe Thema Klimawandel</vt:lpstr>
      <vt:lpstr>Menschengemachter Klimawandel – kein Zweifel, aber weshalb?</vt:lpstr>
      <vt:lpstr>Die religiöse Seite der Medaille</vt:lpstr>
      <vt:lpstr>Was ist eigentlich Klima</vt:lpstr>
      <vt:lpstr>Was ist eigentlich Klima</vt:lpstr>
      <vt:lpstr>Energieaustausch durch Wärmeleitung</vt:lpstr>
      <vt:lpstr>Energieaustausch durch Stofftransport</vt:lpstr>
      <vt:lpstr>Energieaustausch durch Strahlung</vt:lpstr>
      <vt:lpstr>Wärmeenergie und Systemgrenzen</vt:lpstr>
      <vt:lpstr>PowerPoint Presentation</vt:lpstr>
      <vt:lpstr>Die Lehrmeinung des IPCC</vt:lpstr>
      <vt:lpstr>Treibhaus-Darstellung des IPCC</vt:lpstr>
      <vt:lpstr>PowerPoint Presentation</vt:lpstr>
      <vt:lpstr>Abstrahlung und Gegenstrahlung</vt:lpstr>
      <vt:lpstr>Atmosphäre und Zusammensetzung</vt:lpstr>
      <vt:lpstr>Es gibt kein Treibhaus</vt:lpstr>
      <vt:lpstr>Ist CO2 tatsächlich so schädlich ?</vt:lpstr>
      <vt:lpstr>PowerPoint Presentation</vt:lpstr>
      <vt:lpstr>CO2 - woher und wohin</vt:lpstr>
      <vt:lpstr>Ursache und Wirkung ???</vt:lpstr>
      <vt:lpstr>Klimawandel ist integraler Teil der Erdgeschichte</vt:lpstr>
      <vt:lpstr>PowerPoint Presentation</vt:lpstr>
      <vt:lpstr>Idee des „global warming“</vt:lpstr>
      <vt:lpstr>Die Wissenschaft ist doch gut, oder?</vt:lpstr>
      <vt:lpstr>Konsens ist Nonsens</vt:lpstr>
      <vt:lpstr>Studien zum Konsens sind Fake</vt:lpstr>
      <vt:lpstr>Nobelpreisträger Dr. John Clausen</vt:lpstr>
      <vt:lpstr>PowerPoint Presentation</vt:lpstr>
      <vt:lpstr>Erneuerbare Energien</vt:lpstr>
      <vt:lpstr>Elektromobilität</vt:lpstr>
      <vt:lpstr>PowerPoint Presentation</vt:lpstr>
      <vt:lpstr>Wie Klimaschutz der Politik hilft</vt:lpstr>
      <vt:lpstr>Politische Zielsetzungen</vt:lpstr>
      <vt:lpstr>Energiemix und Energieherkunft</vt:lpstr>
      <vt:lpstr>Der Faktor Bevölkerungswachstum</vt:lpstr>
      <vt:lpstr>PowerPoint Presentation</vt:lpstr>
      <vt:lpstr> Und was kostet uns all dies?</vt:lpstr>
      <vt:lpstr>Ein erschreckendes Fazit</vt:lpstr>
      <vt:lpstr>Ihre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CO2  Faktencheck zum Klimawandel</dc:title>
  <dc:creator>Hans Joerg Schmidt</dc:creator>
  <cp:lastModifiedBy>Hans Joerg Schmidt</cp:lastModifiedBy>
  <cp:revision>67</cp:revision>
  <dcterms:created xsi:type="dcterms:W3CDTF">2020-02-22T16:18:11Z</dcterms:created>
  <dcterms:modified xsi:type="dcterms:W3CDTF">2023-08-17T10:09:23Z</dcterms:modified>
</cp:coreProperties>
</file>